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7" r:id="rId2"/>
    <p:sldId id="279" r:id="rId3"/>
    <p:sldId id="278" r:id="rId4"/>
    <p:sldId id="258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rmatividad" initials="N" lastIdx="1" clrIdx="0">
    <p:extLst>
      <p:ext uri="{19B8F6BF-5375-455C-9EA6-DF929625EA0E}">
        <p15:presenceInfo xmlns:p15="http://schemas.microsoft.com/office/powerpoint/2012/main" userId="Normativida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wnloads\DIRECCIN%20GENERAL\DXFLC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explosion val="13"/>
            <c:spPr>
              <a:solidFill>
                <a:schemeClr val="accent3">
                  <a:tint val="77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80E-40E7-BE87-88556112DBFC}"/>
              </c:ext>
            </c:extLst>
          </c:dPt>
          <c:dPt>
            <c:idx val="1"/>
            <c:bubble3D val="0"/>
            <c:spPr>
              <a:solidFill>
                <a:schemeClr val="accent3">
                  <a:shade val="76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80E-40E7-BE87-88556112DBF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Hoja4!$A$2:$A$3</c:f>
              <c:strCache>
                <c:ptCount val="2"/>
                <c:pt idx="0">
                  <c:v>MATRICULA TOTAL  35420</c:v>
                </c:pt>
                <c:pt idx="1">
                  <c:v>ALUMNOS CON DISCAPACIDAD 381</c:v>
                </c:pt>
              </c:strCache>
            </c:strRef>
          </c:cat>
          <c:val>
            <c:numRef>
              <c:f>Hoja4!$B$2:$B$3</c:f>
              <c:numCache>
                <c:formatCode>General</c:formatCode>
                <c:ptCount val="2"/>
                <c:pt idx="0">
                  <c:v>35420</c:v>
                </c:pt>
                <c:pt idx="1">
                  <c:v>381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80E-40E7-BE87-88556112DBF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 pitchFamily="50" charset="0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0" i="0">
          <a:latin typeface="Univia Pro Book" panose="00000500000000000000" pitchFamily="50" charset="0"/>
        </a:defRPr>
      </a:pPr>
      <a:endParaRPr lang="es-MX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Hoja4!$A$92</c:f>
              <c:strCache>
                <c:ptCount val="1"/>
                <c:pt idx="0">
                  <c:v>37 TAMAZULAPAN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Hoja4!$B$91:$D$91</c:f>
              <c:strCache>
                <c:ptCount val="3"/>
                <c:pt idx="0">
                  <c:v>SORDERA</c:v>
                </c:pt>
                <c:pt idx="1">
                  <c:v>BAJA VISIÓN</c:v>
                </c:pt>
                <c:pt idx="2">
                  <c:v>PSICOSOCIAL</c:v>
                </c:pt>
              </c:strCache>
            </c:strRef>
          </c:cat>
          <c:val>
            <c:numRef>
              <c:f>Hoja4!$B$92:$D$92</c:f>
              <c:numCache>
                <c:formatCode>General</c:formatCode>
                <c:ptCount val="3"/>
                <c:pt idx="0">
                  <c:v>1</c:v>
                </c:pt>
                <c:pt idx="1">
                  <c:v>4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44E-445B-AD9F-55ACE962103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4212744"/>
        <c:axId val="114213136"/>
      </c:barChart>
      <c:catAx>
        <c:axId val="114212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/>
                <a:ea typeface="+mn-ea"/>
                <a:cs typeface="+mn-cs"/>
              </a:defRPr>
            </a:pPr>
            <a:endParaRPr lang="es-MX"/>
          </a:p>
        </c:txPr>
        <c:crossAx val="114213136"/>
        <c:crosses val="autoZero"/>
        <c:auto val="1"/>
        <c:lblAlgn val="ctr"/>
        <c:lblOffset val="100"/>
        <c:noMultiLvlLbl val="0"/>
      </c:catAx>
      <c:valAx>
        <c:axId val="114213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/>
                <a:ea typeface="+mn-ea"/>
                <a:cs typeface="+mn-cs"/>
              </a:defRPr>
            </a:pPr>
            <a:endParaRPr lang="es-MX"/>
          </a:p>
        </c:txPr>
        <c:crossAx val="114212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Univia Pro Book" panose="00000500000000000000"/>
        </a:defRPr>
      </a:pPr>
      <a:endParaRPr lang="es-MX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Hoja4!$B$135</c:f>
              <c:strCache>
                <c:ptCount val="1"/>
                <c:pt idx="0">
                  <c:v>BAJA VISIÓN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Hoja4!$A$136:$A$137</c:f>
              <c:strCache>
                <c:ptCount val="2"/>
                <c:pt idx="0">
                  <c:v>06 PUTLA DE GUERRERO</c:v>
                </c:pt>
                <c:pt idx="1">
                  <c:v>43 AMUZGOS</c:v>
                </c:pt>
              </c:strCache>
            </c:strRef>
          </c:cat>
          <c:val>
            <c:numRef>
              <c:f>Hoja4!$B$136:$B$137</c:f>
              <c:numCache>
                <c:formatCode>General</c:formatCode>
                <c:ptCount val="2"/>
                <c:pt idx="0">
                  <c:v>12</c:v>
                </c:pt>
                <c:pt idx="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AC0-4C8E-8B80-438882384FD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4213920"/>
        <c:axId val="114214312"/>
      </c:barChart>
      <c:catAx>
        <c:axId val="1142139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14214312"/>
        <c:crosses val="autoZero"/>
        <c:auto val="1"/>
        <c:lblAlgn val="ctr"/>
        <c:lblOffset val="100"/>
        <c:noMultiLvlLbl val="0"/>
      </c:catAx>
      <c:valAx>
        <c:axId val="114214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14213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 b="0" i="0">
          <a:latin typeface="Univia Pro Book" panose="00000500000000000000" pitchFamily="50" charset="0"/>
        </a:defRPr>
      </a:pPr>
      <a:endParaRPr lang="es-MX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r>
              <a:rPr lang="en-US"/>
              <a:t>38 TLAXIACO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Hoja4!$B$160</c:f>
              <c:strCache>
                <c:ptCount val="1"/>
                <c:pt idx="0">
                  <c:v>FISICA/MOTRIZ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Hoja4!$A$161</c:f>
              <c:strCache>
                <c:ptCount val="1"/>
                <c:pt idx="0">
                  <c:v>38 TLAXIACO</c:v>
                </c:pt>
              </c:strCache>
            </c:strRef>
          </c:cat>
          <c:val>
            <c:numRef>
              <c:f>Hoja4!$B$161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C83-4A4B-9080-D325D261103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4215096"/>
        <c:axId val="114215488"/>
      </c:barChart>
      <c:catAx>
        <c:axId val="1142150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4215488"/>
        <c:crosses val="autoZero"/>
        <c:auto val="1"/>
        <c:lblAlgn val="ctr"/>
        <c:lblOffset val="100"/>
        <c:noMultiLvlLbl val="0"/>
      </c:catAx>
      <c:valAx>
        <c:axId val="114215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14215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 pitchFamily="50" charset="0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latin typeface="Univia Pro Book" panose="00000500000000000000" pitchFamily="50" charset="0"/>
        </a:defRPr>
      </a:pPr>
      <a:endParaRPr lang="es-MX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Hoja4!$A$192</c:f>
              <c:strCache>
                <c:ptCount val="1"/>
                <c:pt idx="0">
                  <c:v>17 CHALCATONGO DE HIDALGO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Hoja4!$B$191:$C$191</c:f>
              <c:strCache>
                <c:ptCount val="2"/>
                <c:pt idx="0">
                  <c:v>FISICA/MOTRIZ</c:v>
                </c:pt>
                <c:pt idx="1">
                  <c:v>SORDEA</c:v>
                </c:pt>
              </c:strCache>
            </c:strRef>
          </c:cat>
          <c:val>
            <c:numRef>
              <c:f>Hoja4!$B$192:$C$192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33-48DE-B16A-33945FFCB2B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4216272"/>
        <c:axId val="109308704"/>
      </c:barChart>
      <c:catAx>
        <c:axId val="114216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09308704"/>
        <c:crosses val="autoZero"/>
        <c:auto val="1"/>
        <c:lblAlgn val="ctr"/>
        <c:lblOffset val="100"/>
        <c:noMultiLvlLbl val="0"/>
      </c:catAx>
      <c:valAx>
        <c:axId val="109308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14216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latin typeface="Univia Pro Book" panose="00000500000000000000" pitchFamily="50" charset="0"/>
        </a:defRPr>
      </a:pPr>
      <a:endParaRPr lang="es-MX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Hoja4!$A$177</c:f>
              <c:strCache>
                <c:ptCount val="1"/>
                <c:pt idx="0">
                  <c:v>14 MARISCALA DE JUAREZ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Hoja4!$B$176:$C$176</c:f>
              <c:strCache>
                <c:ptCount val="2"/>
                <c:pt idx="0">
                  <c:v>INTELECTUAL</c:v>
                </c:pt>
                <c:pt idx="1">
                  <c:v>BAJA VISIÓN</c:v>
                </c:pt>
              </c:strCache>
            </c:strRef>
          </c:cat>
          <c:val>
            <c:numRef>
              <c:f>Hoja4!$B$177:$C$177</c:f>
              <c:numCache>
                <c:formatCode>General</c:formatCode>
                <c:ptCount val="2"/>
                <c:pt idx="0">
                  <c:v>1</c:v>
                </c:pt>
                <c:pt idx="1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54-4E82-978E-0A5CF975C1B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9309488"/>
        <c:axId val="109309880"/>
      </c:barChart>
      <c:catAx>
        <c:axId val="109309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09309880"/>
        <c:crosses val="autoZero"/>
        <c:auto val="1"/>
        <c:lblAlgn val="ctr"/>
        <c:lblOffset val="100"/>
        <c:noMultiLvlLbl val="0"/>
      </c:catAx>
      <c:valAx>
        <c:axId val="109309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09309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latin typeface="Univia Pro Book" panose="00000500000000000000" pitchFamily="50" charset="0"/>
        </a:defRPr>
      </a:pPr>
      <a:endParaRPr lang="es-MX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Hoja4!$B$216</c:f>
              <c:strCache>
                <c:ptCount val="1"/>
                <c:pt idx="0">
                  <c:v>FISICA/MOTRIZ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Hoja4!$A$217:$A$220</c:f>
              <c:strCache>
                <c:ptCount val="4"/>
                <c:pt idx="0">
                  <c:v>22 HUATULCO</c:v>
                </c:pt>
                <c:pt idx="1">
                  <c:v>24 POCHUTLA</c:v>
                </c:pt>
                <c:pt idx="2">
                  <c:v>33 LOXICHA</c:v>
                </c:pt>
                <c:pt idx="3">
                  <c:v>57 LO DE SOTO</c:v>
                </c:pt>
              </c:strCache>
            </c:strRef>
          </c:cat>
          <c:val>
            <c:numRef>
              <c:f>Hoja4!$B$217:$B$220</c:f>
              <c:numCache>
                <c:formatCode>General</c:formatCode>
                <c:ptCount val="4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9FD-4002-9C83-080AF091FD2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09311056"/>
        <c:axId val="109311448"/>
      </c:barChart>
      <c:catAx>
        <c:axId val="109311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09311448"/>
        <c:crosses val="autoZero"/>
        <c:auto val="1"/>
        <c:lblAlgn val="ctr"/>
        <c:lblOffset val="100"/>
        <c:noMultiLvlLbl val="0"/>
      </c:catAx>
      <c:valAx>
        <c:axId val="1093114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09311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latin typeface="Univia Pro Book" panose="00000500000000000000" pitchFamily="50" charset="0"/>
        </a:defRPr>
      </a:pPr>
      <a:endParaRPr lang="es-MX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Hoja4!$B$223</c:f>
              <c:strCache>
                <c:ptCount val="1"/>
                <c:pt idx="0">
                  <c:v>BAJA VISIÓN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Hoja4!$A$224:$A$226</c:f>
              <c:strCache>
                <c:ptCount val="3"/>
                <c:pt idx="0">
                  <c:v>22 HUATULCO</c:v>
                </c:pt>
                <c:pt idx="1">
                  <c:v>33 LOXICHA</c:v>
                </c:pt>
                <c:pt idx="2">
                  <c:v>36 COLOTEPEC</c:v>
                </c:pt>
              </c:strCache>
            </c:strRef>
          </c:cat>
          <c:val>
            <c:numRef>
              <c:f>Hoja4!$B$224:$B$226</c:f>
              <c:numCache>
                <c:formatCode>General</c:formatCode>
                <c:ptCount val="3"/>
                <c:pt idx="0">
                  <c:v>1</c:v>
                </c:pt>
                <c:pt idx="1">
                  <c:v>17</c:v>
                </c:pt>
                <c:pt idx="2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827-423B-8E5A-F385AD03E48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09312232"/>
        <c:axId val="114608752"/>
      </c:barChart>
      <c:catAx>
        <c:axId val="1093122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14608752"/>
        <c:crosses val="autoZero"/>
        <c:auto val="1"/>
        <c:lblAlgn val="ctr"/>
        <c:lblOffset val="100"/>
        <c:noMultiLvlLbl val="0"/>
      </c:catAx>
      <c:valAx>
        <c:axId val="114608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09312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latin typeface="Univia Pro Book" panose="00000500000000000000" pitchFamily="50" charset="0"/>
        </a:defRPr>
      </a:pPr>
      <a:endParaRPr lang="es-MX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Hoja4!$B$236</c:f>
              <c:strCache>
                <c:ptCount val="1"/>
                <c:pt idx="0">
                  <c:v>SORDEA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Hoja4!$A$237</c:f>
              <c:strCache>
                <c:ptCount val="1"/>
                <c:pt idx="0">
                  <c:v>36 COLOTEPEC</c:v>
                </c:pt>
              </c:strCache>
            </c:strRef>
          </c:cat>
          <c:val>
            <c:numRef>
              <c:f>Hoja4!$B$237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8E5-4287-809C-C83CA60A0ED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4609536"/>
        <c:axId val="114609928"/>
      </c:barChart>
      <c:catAx>
        <c:axId val="114609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14609928"/>
        <c:crosses val="autoZero"/>
        <c:auto val="1"/>
        <c:lblAlgn val="ctr"/>
        <c:lblOffset val="100"/>
        <c:noMultiLvlLbl val="0"/>
      </c:catAx>
      <c:valAx>
        <c:axId val="114609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14609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latin typeface="Univia Pro Book" panose="00000500000000000000" pitchFamily="50" charset="0"/>
        </a:defRPr>
      </a:pPr>
      <a:endParaRPr lang="es-MX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r>
              <a:rPr lang="en-US"/>
              <a:t> FISICA/MOTRIZ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Hoja4!$B$247:$B$248</c:f>
              <c:strCache>
                <c:ptCount val="2"/>
                <c:pt idx="0">
                  <c:v>ALUMNOS</c:v>
                </c:pt>
                <c:pt idx="1">
                  <c:v>FISICA/MOTRIZ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Hoja4!$A$249</c:f>
              <c:strCache>
                <c:ptCount val="1"/>
                <c:pt idx="0">
                  <c:v>45 TEOTITLÁN DE FLORES MAGÓN</c:v>
                </c:pt>
              </c:strCache>
            </c:strRef>
          </c:cat>
          <c:val>
            <c:numRef>
              <c:f>Hoja4!$B$249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2F7-4581-B417-2EC486F1C2F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4611104"/>
        <c:axId val="114611496"/>
      </c:barChart>
      <c:catAx>
        <c:axId val="114611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14611496"/>
        <c:crosses val="autoZero"/>
        <c:auto val="1"/>
        <c:lblAlgn val="ctr"/>
        <c:lblOffset val="100"/>
        <c:noMultiLvlLbl val="0"/>
      </c:catAx>
      <c:valAx>
        <c:axId val="114611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14611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latin typeface="Univia Pro Book" panose="00000500000000000000" pitchFamily="50" charset="0"/>
        </a:defRPr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Hoja4!$B$269</c:f>
              <c:strCache>
                <c:ptCount val="1"/>
                <c:pt idx="0">
                  <c:v>MATRICULA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Hoja4!$A$270:$A$277</c:f>
              <c:strCache>
                <c:ptCount val="8"/>
                <c:pt idx="0">
                  <c:v>VALLES CENTRALES</c:v>
                </c:pt>
                <c:pt idx="1">
                  <c:v>COSTA</c:v>
                </c:pt>
                <c:pt idx="2">
                  <c:v>ISTMO</c:v>
                </c:pt>
                <c:pt idx="3">
                  <c:v>PAPALOAPAM</c:v>
                </c:pt>
                <c:pt idx="4">
                  <c:v>SIERRA NORTE</c:v>
                </c:pt>
                <c:pt idx="5">
                  <c:v>SIERRA SUR</c:v>
                </c:pt>
                <c:pt idx="6">
                  <c:v>CAÑADA</c:v>
                </c:pt>
                <c:pt idx="7">
                  <c:v>MIXTECA</c:v>
                </c:pt>
              </c:strCache>
            </c:strRef>
          </c:cat>
          <c:val>
            <c:numRef>
              <c:f>Hoja4!$B$270:$B$277</c:f>
              <c:numCache>
                <c:formatCode>General</c:formatCode>
                <c:ptCount val="8"/>
                <c:pt idx="0">
                  <c:v>11077</c:v>
                </c:pt>
                <c:pt idx="1">
                  <c:v>5851</c:v>
                </c:pt>
                <c:pt idx="2">
                  <c:v>6364</c:v>
                </c:pt>
                <c:pt idx="3">
                  <c:v>3540</c:v>
                </c:pt>
                <c:pt idx="4">
                  <c:v>737</c:v>
                </c:pt>
                <c:pt idx="5">
                  <c:v>1994</c:v>
                </c:pt>
                <c:pt idx="6">
                  <c:v>874</c:v>
                </c:pt>
                <c:pt idx="7">
                  <c:v>4083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90-416A-8CD5-0A79E614B5E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2038640"/>
        <c:axId val="92039024"/>
      </c:barChart>
      <c:lineChart>
        <c:grouping val="standard"/>
        <c:varyColors val="0"/>
        <c:ser>
          <c:idx val="1"/>
          <c:order val="1"/>
          <c:tx>
            <c:strRef>
              <c:f>Hoja4!$C$269</c:f>
              <c:strCache>
                <c:ptCount val="1"/>
                <c:pt idx="0">
                  <c:v>ALUMNOS CON DISCAPACIDAD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Hoja4!$A$270:$A$277</c:f>
              <c:strCache>
                <c:ptCount val="8"/>
                <c:pt idx="0">
                  <c:v>VALLES CENTRALES</c:v>
                </c:pt>
                <c:pt idx="1">
                  <c:v>COSTA</c:v>
                </c:pt>
                <c:pt idx="2">
                  <c:v>ISTMO</c:v>
                </c:pt>
                <c:pt idx="3">
                  <c:v>PAPALOAPAM</c:v>
                </c:pt>
                <c:pt idx="4">
                  <c:v>SIERRA NORTE</c:v>
                </c:pt>
                <c:pt idx="5">
                  <c:v>SIERRA SUR</c:v>
                </c:pt>
                <c:pt idx="6">
                  <c:v>CAÑADA</c:v>
                </c:pt>
                <c:pt idx="7">
                  <c:v>MIXTECA</c:v>
                </c:pt>
              </c:strCache>
            </c:strRef>
          </c:cat>
          <c:val>
            <c:numRef>
              <c:f>Hoja4!$C$270:$C$277</c:f>
              <c:numCache>
                <c:formatCode>General</c:formatCode>
                <c:ptCount val="8"/>
                <c:pt idx="0">
                  <c:v>265</c:v>
                </c:pt>
                <c:pt idx="1">
                  <c:v>35</c:v>
                </c:pt>
                <c:pt idx="2">
                  <c:v>37</c:v>
                </c:pt>
                <c:pt idx="3">
                  <c:v>12</c:v>
                </c:pt>
                <c:pt idx="4">
                  <c:v>8</c:v>
                </c:pt>
                <c:pt idx="5">
                  <c:v>13</c:v>
                </c:pt>
                <c:pt idx="6">
                  <c:v>1</c:v>
                </c:pt>
                <c:pt idx="7">
                  <c:v>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B90-416A-8CD5-0A79E614B5E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2189072"/>
        <c:axId val="92188688"/>
      </c:lineChart>
      <c:catAx>
        <c:axId val="92038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/>
                <a:ea typeface="+mn-ea"/>
                <a:cs typeface="+mn-cs"/>
              </a:defRPr>
            </a:pPr>
            <a:endParaRPr lang="es-MX"/>
          </a:p>
        </c:txPr>
        <c:crossAx val="92039024"/>
        <c:crosses val="autoZero"/>
        <c:auto val="1"/>
        <c:lblAlgn val="ctr"/>
        <c:lblOffset val="100"/>
        <c:noMultiLvlLbl val="0"/>
      </c:catAx>
      <c:valAx>
        <c:axId val="92039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/>
                <a:ea typeface="+mn-ea"/>
                <a:cs typeface="+mn-cs"/>
              </a:defRPr>
            </a:pPr>
            <a:endParaRPr lang="es-MX"/>
          </a:p>
        </c:txPr>
        <c:crossAx val="92038640"/>
        <c:crosses val="autoZero"/>
        <c:crossBetween val="between"/>
      </c:valAx>
      <c:valAx>
        <c:axId val="92188688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/>
                <a:ea typeface="+mn-ea"/>
                <a:cs typeface="+mn-cs"/>
              </a:defRPr>
            </a:pPr>
            <a:endParaRPr lang="es-MX"/>
          </a:p>
        </c:txPr>
        <c:crossAx val="92189072"/>
        <c:crosses val="max"/>
        <c:crossBetween val="between"/>
      </c:valAx>
      <c:catAx>
        <c:axId val="921890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218868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Univia Pro Book" panose="00000500000000000000"/>
        </a:defRPr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r>
              <a:rPr lang="es-MX"/>
              <a:t>TIPOS DE DISCAPACIDAD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DISCAPACIDAD!$C$102:$R$102</c:f>
              <c:strCache>
                <c:ptCount val="11"/>
                <c:pt idx="0">
                  <c:v>FISICA/MOTRIZ</c:v>
                </c:pt>
                <c:pt idx="2">
                  <c:v>INTELECTUAL</c:v>
                </c:pt>
                <c:pt idx="4">
                  <c:v>AUDITIVA HIPOACUSIA</c:v>
                </c:pt>
                <c:pt idx="6">
                  <c:v>AUDITIVA SORDERA</c:v>
                </c:pt>
                <c:pt idx="8">
                  <c:v>VISUAL BAJA VISIÓN</c:v>
                </c:pt>
                <c:pt idx="10">
                  <c:v>PSICOSOCIAL</c:v>
                </c:pt>
              </c:strCache>
            </c:strRef>
          </c:cat>
          <c:val>
            <c:numRef>
              <c:f>DISCAPACIDAD!$C$103:$R$103</c:f>
              <c:numCache>
                <c:formatCode>General</c:formatCode>
                <c:ptCount val="12"/>
                <c:pt idx="0">
                  <c:v>20</c:v>
                </c:pt>
                <c:pt idx="2">
                  <c:v>1</c:v>
                </c:pt>
                <c:pt idx="4">
                  <c:v>1</c:v>
                </c:pt>
                <c:pt idx="6">
                  <c:v>2</c:v>
                </c:pt>
                <c:pt idx="8">
                  <c:v>356</c:v>
                </c:pt>
                <c:pt idx="1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591-4EE0-B0C4-F3D091E6790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92187152"/>
        <c:axId val="113142104"/>
      </c:barChart>
      <c:catAx>
        <c:axId val="92187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13142104"/>
        <c:crosses val="autoZero"/>
        <c:auto val="1"/>
        <c:lblAlgn val="ctr"/>
        <c:lblOffset val="100"/>
        <c:noMultiLvlLbl val="0"/>
      </c:catAx>
      <c:valAx>
        <c:axId val="1131421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92187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latin typeface="Univia Pro Book" panose="00000500000000000000" pitchFamily="50" charset="0"/>
        </a:defRPr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/>
                <a:ea typeface="+mn-ea"/>
                <a:cs typeface="+mn-cs"/>
              </a:defRPr>
            </a:pPr>
            <a:r>
              <a:rPr lang="es-MX"/>
              <a:t>DISCAPACIDAD FISICA/MOTRIZ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/>
              <a:ea typeface="+mn-ea"/>
              <a:cs typeface="+mn-cs"/>
            </a:defRPr>
          </a:pPr>
          <a:endParaRPr lang="es-MX"/>
        </a:p>
      </c:txPr>
    </c:title>
    <c:autoTitleDeleted val="0"/>
    <c:plotArea>
      <c:layout>
        <c:manualLayout>
          <c:layoutTarget val="inner"/>
          <c:xMode val="edge"/>
          <c:yMode val="edge"/>
          <c:x val="0.36103505783893541"/>
          <c:y val="0.13224991856610305"/>
          <c:w val="0.59275392837188423"/>
          <c:h val="0.7576762162858904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Hoja4!$B$10</c:f>
              <c:strCache>
                <c:ptCount val="1"/>
                <c:pt idx="0">
                  <c:v>MOTRIZ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Hoja4!$A$11:$A$14</c:f>
              <c:strCache>
                <c:ptCount val="4"/>
                <c:pt idx="0">
                  <c:v>01 PUEBLO NUEVO</c:v>
                </c:pt>
                <c:pt idx="1">
                  <c:v> 11 EJUTLA DE CRESPO</c:v>
                </c:pt>
                <c:pt idx="2">
                  <c:v>34 SAN ANTONINO</c:v>
                </c:pt>
                <c:pt idx="3">
                  <c:v>44 SAN ANTONIO DE LA CAL</c:v>
                </c:pt>
              </c:strCache>
            </c:strRef>
          </c:cat>
          <c:val>
            <c:numRef>
              <c:f>Hoja4!$B$11:$B$14</c:f>
              <c:numCache>
                <c:formatCode>General</c:formatCode>
                <c:ptCount val="4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C47-4807-ADFE-8F201ACE45B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3418440"/>
        <c:axId val="113418824"/>
      </c:barChart>
      <c:catAx>
        <c:axId val="113418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/>
                <a:ea typeface="+mn-ea"/>
                <a:cs typeface="+mn-cs"/>
              </a:defRPr>
            </a:pPr>
            <a:endParaRPr lang="es-MX"/>
          </a:p>
        </c:txPr>
        <c:crossAx val="113418824"/>
        <c:crosses val="autoZero"/>
        <c:auto val="1"/>
        <c:lblAlgn val="ctr"/>
        <c:lblOffset val="100"/>
        <c:noMultiLvlLbl val="0"/>
      </c:catAx>
      <c:valAx>
        <c:axId val="1134188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/>
                <a:ea typeface="+mn-ea"/>
                <a:cs typeface="+mn-cs"/>
              </a:defRPr>
            </a:pPr>
            <a:endParaRPr lang="es-MX"/>
          </a:p>
        </c:txPr>
        <c:crossAx val="113418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Univia Pro Book" panose="00000500000000000000"/>
        </a:defRPr>
      </a:pPr>
      <a:endParaRPr lang="es-MX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>
        <c:manualLayout>
          <c:layoutTarget val="inner"/>
          <c:xMode val="edge"/>
          <c:yMode val="edge"/>
          <c:x val="0.23447025371828523"/>
          <c:y val="0.14856481481481484"/>
          <c:w val="0.7159741907261592"/>
          <c:h val="0.614984324876057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Hoja4!$B$17</c:f>
              <c:strCache>
                <c:ptCount val="1"/>
                <c:pt idx="0">
                  <c:v>BAJA VISIÓN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Hoja4!$A$18:$A$19</c:f>
              <c:strCache>
                <c:ptCount val="2"/>
                <c:pt idx="0">
                  <c:v>32 CUILAPAM </c:v>
                </c:pt>
                <c:pt idx="1">
                  <c:v>34 SAN ANTONINO</c:v>
                </c:pt>
              </c:strCache>
            </c:strRef>
          </c:cat>
          <c:val>
            <c:numRef>
              <c:f>Hoja4!$B$18:$B$19</c:f>
              <c:numCache>
                <c:formatCode>General</c:formatCode>
                <c:ptCount val="2"/>
                <c:pt idx="0">
                  <c:v>258</c:v>
                </c:pt>
                <c:pt idx="1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AEF-4F55-A6FF-7E3E58592F5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3602104"/>
        <c:axId val="107873600"/>
      </c:barChart>
      <c:catAx>
        <c:axId val="1136021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07873600"/>
        <c:crosses val="autoZero"/>
        <c:auto val="1"/>
        <c:lblAlgn val="ctr"/>
        <c:lblOffset val="100"/>
        <c:noMultiLvlLbl val="0"/>
      </c:catAx>
      <c:valAx>
        <c:axId val="1078736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13602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latin typeface="Univia Pro Book" panose="00000500000000000000" pitchFamily="50" charset="0"/>
        </a:defRPr>
      </a:pPr>
      <a:endParaRPr lang="es-MX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r>
              <a:rPr lang="en-US" b="0" i="0">
                <a:latin typeface="Univia Pro Book" panose="00000500000000000000" pitchFamily="50" charset="0"/>
              </a:rPr>
              <a:t>DISCAPACIDAD FISICA/MOTRIZ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Hoja4!$B$40</c:f>
              <c:strCache>
                <c:ptCount val="1"/>
                <c:pt idx="0">
                  <c:v>MOTRIZ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Hoja4!$A$41</c:f>
              <c:strCache>
                <c:ptCount val="1"/>
                <c:pt idx="0">
                  <c:v>07 TUXTEPEC</c:v>
                </c:pt>
              </c:strCache>
            </c:strRef>
          </c:cat>
          <c:val>
            <c:numRef>
              <c:f>Hoja4!$B$41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BC0-4DCE-81F3-07C940BBC91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7871640"/>
        <c:axId val="107871248"/>
      </c:barChart>
      <c:catAx>
        <c:axId val="107871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07871248"/>
        <c:crosses val="autoZero"/>
        <c:auto val="1"/>
        <c:lblAlgn val="ctr"/>
        <c:lblOffset val="100"/>
        <c:noMultiLvlLbl val="0"/>
      </c:catAx>
      <c:valAx>
        <c:axId val="107871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07871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Hoja4!$B$53</c:f>
              <c:strCache>
                <c:ptCount val="1"/>
                <c:pt idx="0">
                  <c:v>BAJA VISIÓN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Hoja4!$A$54</c:f>
              <c:strCache>
                <c:ptCount val="1"/>
                <c:pt idx="0">
                  <c:v> 28  JALAPA DE DÍAZ</c:v>
                </c:pt>
              </c:strCache>
            </c:strRef>
          </c:cat>
          <c:val>
            <c:numRef>
              <c:f>Hoja4!$B$54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DED-450A-9BC6-4AD5E8A33F1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7870464"/>
        <c:axId val="107870072"/>
      </c:barChart>
      <c:catAx>
        <c:axId val="107870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07870072"/>
        <c:crosses val="autoZero"/>
        <c:auto val="1"/>
        <c:lblAlgn val="ctr"/>
        <c:lblOffset val="100"/>
        <c:noMultiLvlLbl val="0"/>
      </c:catAx>
      <c:valAx>
        <c:axId val="107870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07870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latin typeface="Univia Pro Book" panose="00000500000000000000" pitchFamily="50" charset="0"/>
        </a:defRPr>
      </a:pPr>
      <a:endParaRPr lang="es-MX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Hoja4!$A$72</c:f>
              <c:strCache>
                <c:ptCount val="1"/>
                <c:pt idx="0">
                  <c:v>05 MATIAS ROMERO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Hoja4!$B$71:$C$71</c:f>
              <c:strCache>
                <c:ptCount val="2"/>
                <c:pt idx="0">
                  <c:v>FISICA/MOTRIZ</c:v>
                </c:pt>
                <c:pt idx="1">
                  <c:v>BAJA VISIÓN</c:v>
                </c:pt>
              </c:strCache>
            </c:strRef>
          </c:cat>
          <c:val>
            <c:numRef>
              <c:f>Hoja4!$B$72:$C$72</c:f>
              <c:numCache>
                <c:formatCode>General</c:formatCode>
                <c:ptCount val="2"/>
                <c:pt idx="0">
                  <c:v>3</c:v>
                </c:pt>
                <c:pt idx="1">
                  <c:v>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398-4970-BE72-3DA6FE5343B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07869288"/>
        <c:axId val="107868896"/>
      </c:barChart>
      <c:catAx>
        <c:axId val="107869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07868896"/>
        <c:crosses val="autoZero"/>
        <c:auto val="1"/>
        <c:lblAlgn val="ctr"/>
        <c:lblOffset val="100"/>
        <c:noMultiLvlLbl val="0"/>
      </c:catAx>
      <c:valAx>
        <c:axId val="1078688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07869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latin typeface="Univia Pro Book" panose="00000500000000000000" pitchFamily="50" charset="0"/>
        </a:defRPr>
      </a:pPr>
      <a:endParaRPr lang="es-MX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r>
              <a:rPr lang="es-MX"/>
              <a:t>59 EL PORVENIR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Book" panose="000005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Hoja4!$B$113</c:f>
              <c:strCache>
                <c:ptCount val="1"/>
                <c:pt idx="0">
                  <c:v>FISICA/MOTRIZ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Book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Hoja4!$A$114</c:f>
              <c:strCache>
                <c:ptCount val="1"/>
                <c:pt idx="0">
                  <c:v>59 EL PORVENIR</c:v>
                </c:pt>
              </c:strCache>
            </c:strRef>
          </c:cat>
          <c:val>
            <c:numRef>
              <c:f>Hoja4!$B$114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291-4932-BBCD-C01EBF66365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7868112"/>
        <c:axId val="107874384"/>
      </c:barChart>
      <c:catAx>
        <c:axId val="1078681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07874384"/>
        <c:crosses val="autoZero"/>
        <c:auto val="1"/>
        <c:lblAlgn val="ctr"/>
        <c:lblOffset val="100"/>
        <c:noMultiLvlLbl val="0"/>
      </c:catAx>
      <c:valAx>
        <c:axId val="107874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Book" panose="00000500000000000000" pitchFamily="50" charset="0"/>
                <a:ea typeface="+mn-ea"/>
                <a:cs typeface="+mn-cs"/>
              </a:defRPr>
            </a:pPr>
            <a:endParaRPr lang="es-MX"/>
          </a:p>
        </c:txPr>
        <c:crossAx val="107868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latin typeface="Univia Pro Book" panose="00000500000000000000" pitchFamily="50" charset="0"/>
        </a:defRPr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3BD5F5-08D1-4A4F-9B81-0EC1B1757BDE}" type="datetimeFigureOut">
              <a:rPr lang="es-MX" smtClean="0"/>
              <a:t>08/04/2017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4E1149-AA40-48F2-A5FD-F9953CDE42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2097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7BA0-204F-4925-BE30-FDDD5EFB6658}" type="datetime1">
              <a:rPr lang="es-MX" smtClean="0"/>
              <a:t>08/04/2017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273F-91BA-47D4-BA84-4E8654A42B0D}" type="slidenum">
              <a:rPr lang="es-MX" smtClean="0"/>
              <a:t>‹Nº›</a:t>
            </a:fld>
            <a:endParaRPr lang="es-MX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218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8725-4C3A-4D80-B0F3-B88A4768C35F}" type="datetime1">
              <a:rPr lang="es-MX" smtClean="0"/>
              <a:t>08/04/2017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273F-91BA-47D4-BA84-4E8654A42B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5739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3985-775C-4F4B-B676-9A197D9640BF}" type="datetime1">
              <a:rPr lang="es-MX" smtClean="0"/>
              <a:t>08/04/2017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273F-91BA-47D4-BA84-4E8654A42B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128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0491-24D2-42AC-AA6F-F201E135646C}" type="datetime1">
              <a:rPr lang="es-MX" smtClean="0"/>
              <a:t>08/04/2017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273F-91BA-47D4-BA84-4E8654A42B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5736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DF7D8-FAF0-4C74-AD09-593D99545C31}" type="datetime1">
              <a:rPr lang="es-MX" smtClean="0"/>
              <a:t>08/04/2017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273F-91BA-47D4-BA84-4E8654A42B0D}" type="slidenum">
              <a:rPr lang="es-MX" smtClean="0"/>
              <a:t>‹Nº›</a:t>
            </a:fld>
            <a:endParaRPr lang="es-MX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910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7D2D-184F-493A-A8B4-9C7C8D7ACFBC}" type="datetime1">
              <a:rPr lang="es-MX" smtClean="0"/>
              <a:t>08/04/2017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273F-91BA-47D4-BA84-4E8654A42B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7062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9AC4-613D-47B1-8E6D-02B2EC21D77F}" type="datetime1">
              <a:rPr lang="es-MX" smtClean="0"/>
              <a:t>08/04/2017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273F-91BA-47D4-BA84-4E8654A42B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6620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1B4A-C968-4F8B-8DE6-AC6973767253}" type="datetime1">
              <a:rPr lang="es-MX" smtClean="0"/>
              <a:t>08/04/2017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273F-91BA-47D4-BA84-4E8654A42B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0194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AA29-6FE1-4130-96B9-D255B86F9577}" type="datetime1">
              <a:rPr lang="es-MX" smtClean="0"/>
              <a:t>08/04/2017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s-MX"/>
              <a:t>DPTO. NORMATIVIDAD Y ESTADISTICA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273F-91BA-47D4-BA84-4E8654A42B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476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D79608B-AF9A-46A5-AC92-94F3ADEAAB55}" type="datetime1">
              <a:rPr lang="es-MX" smtClean="0"/>
              <a:t>08/04/2017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DPTO. NORMATIVIDAD Y ESTADISTICA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65273F-91BA-47D4-BA84-4E8654A42B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957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88E8-EC89-4B57-A5FA-C0BB2A2F2B37}" type="datetime1">
              <a:rPr lang="es-MX" smtClean="0"/>
              <a:t>08/04/2017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5273F-91BA-47D4-BA84-4E8654A42B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9034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2DE333F-2C6B-46CB-AE0F-180ACCF449C5}" type="datetime1">
              <a:rPr lang="es-MX" smtClean="0"/>
              <a:t>08/04/2017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s-MX"/>
              <a:t>DPTO. NORMATIVIDAD Y ESTADISTICA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565273F-91BA-47D4-BA84-4E8654A42B0D}" type="slidenum">
              <a:rPr lang="es-MX" smtClean="0"/>
              <a:t>‹Nº›</a:t>
            </a:fld>
            <a:endParaRPr lang="es-MX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491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4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7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logo cob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362" y="536639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3416" y="567397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897188" y="28368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50103" y="1454749"/>
            <a:ext cx="6477987" cy="1523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s-MX" sz="3200" dirty="0">
                <a:latin typeface="Univia Pro Book" panose="00000500000000000000" pitchFamily="50" charset="0"/>
              </a:rPr>
              <a:t> </a:t>
            </a:r>
          </a:p>
          <a:p>
            <a:r>
              <a:rPr lang="es-MX" sz="3200" dirty="0">
                <a:latin typeface="Univia Pro Book" panose="00000500000000000000" pitchFamily="50" charset="0"/>
              </a:rPr>
              <a:t>ALUMNOS CON DISCAPACIDAD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32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Univia Pro Book" panose="00000500000000000000" pitchFamily="50" charset="0"/>
            </a:endParaRPr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z="1050" dirty="0">
                <a:latin typeface="Univia Pro Book" panose="00000500000000000000" pitchFamily="50" charset="0"/>
              </a:rPr>
              <a:t>DPTO. NORMATIVIDAD Y ESTADISTICA  ABRIL 2017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3474" y="2612585"/>
            <a:ext cx="5059972" cy="169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048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3675553" y="6312072"/>
            <a:ext cx="4822804" cy="365125"/>
          </a:xfrm>
        </p:spPr>
        <p:txBody>
          <a:bodyPr/>
          <a:lstStyle/>
          <a:p>
            <a:r>
              <a:rPr lang="es-MX"/>
              <a:t>DPTO. NORMATIVIDAD Y ESTADISTICA </a:t>
            </a:r>
          </a:p>
        </p:txBody>
      </p:sp>
      <p:pic>
        <p:nvPicPr>
          <p:cNvPr id="5" name="Picture 3" descr="logo cob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32" y="363772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3477" y="363772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ángulo 6"/>
          <p:cNvSpPr/>
          <p:nvPr/>
        </p:nvSpPr>
        <p:spPr>
          <a:xfrm>
            <a:off x="946267" y="1377347"/>
            <a:ext cx="10577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/>
            <a:r>
              <a:rPr lang="es-ES" sz="1600" b="1" dirty="0">
                <a:solidFill>
                  <a:srgbClr val="C00000"/>
                </a:solidFill>
                <a:latin typeface="Univia Pro Book" panose="00000500000000000000" pitchFamily="50" charset="0"/>
                <a:ea typeface="Times New Roman" panose="02020603050405020304" pitchFamily="18" charset="0"/>
              </a:rPr>
              <a:t>LA REGIÓN DE LA MIXTECA </a:t>
            </a:r>
            <a:r>
              <a:rPr lang="es-MX" sz="1600" b="1" dirty="0">
                <a:solidFill>
                  <a:srgbClr val="C00000"/>
                </a:solidFill>
                <a:latin typeface="Univia Pro Book" panose="00000500000000000000" pitchFamily="50" charset="0"/>
                <a:cs typeface="Arial" panose="020B0604020202020204" pitchFamily="34" charset="0"/>
              </a:rPr>
              <a:t>EXISTEN 3 PLANTELES CON 13 ALUMNOS CON DISCAPACIDAD   </a:t>
            </a:r>
          </a:p>
          <a:p>
            <a:pPr marL="228600" algn="just">
              <a:spcAft>
                <a:spcPts val="0"/>
              </a:spcAft>
            </a:pPr>
            <a:endParaRPr lang="es-MX" sz="1600" dirty="0">
              <a:solidFill>
                <a:srgbClr val="C00000"/>
              </a:solidFill>
              <a:effectLst/>
              <a:latin typeface="Univia Pro Book" panose="00000500000000000000" pitchFamily="50" charset="0"/>
              <a:ea typeface="Times New Roman" panose="02020603050405020304" pitchFamily="18" charset="0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1847D893-B27D-4013-9ACC-0C37CB6737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0332396"/>
              </p:ext>
            </p:extLst>
          </p:nvPr>
        </p:nvGraphicFramePr>
        <p:xfrm>
          <a:off x="89450" y="2352863"/>
          <a:ext cx="3511624" cy="2661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Rectángulo 11"/>
          <p:cNvSpPr/>
          <p:nvPr/>
        </p:nvSpPr>
        <p:spPr>
          <a:xfrm>
            <a:off x="1175046" y="2600934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376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9433045" y="2600934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314</a:t>
            </a:r>
          </a:p>
        </p:txBody>
      </p:sp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xmlns="" id="{B9F55D31-E687-49DB-BB23-3A78BF7889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7775703"/>
              </p:ext>
            </p:extLst>
          </p:nvPr>
        </p:nvGraphicFramePr>
        <p:xfrm>
          <a:off x="8194051" y="2364784"/>
          <a:ext cx="3766671" cy="2507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xmlns="" id="{EF4F8BB8-0E1A-4480-A116-0C3F2D2B3E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7703946"/>
              </p:ext>
            </p:extLst>
          </p:nvPr>
        </p:nvGraphicFramePr>
        <p:xfrm>
          <a:off x="3806456" y="2443991"/>
          <a:ext cx="3976830" cy="2437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8" name="Rectángulo 17"/>
          <p:cNvSpPr/>
          <p:nvPr/>
        </p:nvSpPr>
        <p:spPr>
          <a:xfrm>
            <a:off x="4906620" y="2692994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212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035871"/>
              </p:ext>
            </p:extLst>
          </p:nvPr>
        </p:nvGraphicFramePr>
        <p:xfrm>
          <a:off x="3295587" y="5014767"/>
          <a:ext cx="6781800" cy="12973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9422">
                  <a:extLst>
                    <a:ext uri="{9D8B030D-6E8A-4147-A177-3AD203B41FA5}">
                      <a16:colId xmlns:a16="http://schemas.microsoft.com/office/drawing/2014/main" xmlns="" val="780258602"/>
                    </a:ext>
                  </a:extLst>
                </a:gridCol>
                <a:gridCol w="1105418">
                  <a:extLst>
                    <a:ext uri="{9D8B030D-6E8A-4147-A177-3AD203B41FA5}">
                      <a16:colId xmlns:a16="http://schemas.microsoft.com/office/drawing/2014/main" xmlns="" val="3027968463"/>
                    </a:ext>
                  </a:extLst>
                </a:gridCol>
                <a:gridCol w="972005">
                  <a:extLst>
                    <a:ext uri="{9D8B030D-6E8A-4147-A177-3AD203B41FA5}">
                      <a16:colId xmlns:a16="http://schemas.microsoft.com/office/drawing/2014/main" xmlns="" val="4266590498"/>
                    </a:ext>
                  </a:extLst>
                </a:gridCol>
                <a:gridCol w="952946">
                  <a:extLst>
                    <a:ext uri="{9D8B030D-6E8A-4147-A177-3AD203B41FA5}">
                      <a16:colId xmlns:a16="http://schemas.microsoft.com/office/drawing/2014/main" xmlns="" val="3884642845"/>
                    </a:ext>
                  </a:extLst>
                </a:gridCol>
                <a:gridCol w="1019652">
                  <a:extLst>
                    <a:ext uri="{9D8B030D-6E8A-4147-A177-3AD203B41FA5}">
                      <a16:colId xmlns:a16="http://schemas.microsoft.com/office/drawing/2014/main" xmlns="" val="2797550760"/>
                    </a:ext>
                  </a:extLst>
                </a:gridCol>
                <a:gridCol w="762357">
                  <a:extLst>
                    <a:ext uri="{9D8B030D-6E8A-4147-A177-3AD203B41FA5}">
                      <a16:colId xmlns:a16="http://schemas.microsoft.com/office/drawing/2014/main" xmlns="" val="175633576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ALUMNOS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92254062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PLANTEL 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FISICA/MOTRIZ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INTELECTUAL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BAJA VISIÓN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SORDEA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TOTAL DE ALUMNOS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3510075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38 TLAXIACO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350403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14 MARISCALA DE JUAREZ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9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10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3910046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17 CHALCATONGO DE HIDALGO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2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078963216"/>
                  </a:ext>
                </a:extLst>
              </a:tr>
            </a:tbl>
          </a:graphicData>
        </a:graphic>
      </p:graphicFrame>
      <p:graphicFrame>
        <p:nvGraphicFramePr>
          <p:cNvPr id="19" name="Tab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133414"/>
              </p:ext>
            </p:extLst>
          </p:nvPr>
        </p:nvGraphicFramePr>
        <p:xfrm>
          <a:off x="2225173" y="1832237"/>
          <a:ext cx="5258186" cy="46672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58186">
                  <a:extLst>
                    <a:ext uri="{9D8B030D-6E8A-4147-A177-3AD203B41FA5}">
                      <a16:colId xmlns:a16="http://schemas.microsoft.com/office/drawing/2014/main" xmlns="" val="4600487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EXISTE UNA MATRICULA DE</a:t>
                      </a:r>
                      <a:r>
                        <a:rPr lang="es-MX" sz="14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 4,083  </a:t>
                      </a:r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ALUMNOS DE LOS CUALES </a:t>
                      </a:r>
                      <a:r>
                        <a:rPr lang="es-MX" sz="16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0.31 % </a:t>
                      </a:r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SON ALUMNOS CON DISCAPACIDAD.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596299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5154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pic>
        <p:nvPicPr>
          <p:cNvPr id="5" name="Picture 3" descr="logo cob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32" y="363772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3477" y="363772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ángulo 6"/>
          <p:cNvSpPr/>
          <p:nvPr/>
        </p:nvSpPr>
        <p:spPr>
          <a:xfrm>
            <a:off x="946267" y="1377347"/>
            <a:ext cx="10577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/>
            <a:r>
              <a:rPr lang="es-ES" sz="1600" b="1" dirty="0">
                <a:solidFill>
                  <a:srgbClr val="C00000"/>
                </a:solidFill>
                <a:latin typeface="Univia Pro Book" panose="00000500000000000000" pitchFamily="50" charset="0"/>
                <a:ea typeface="Times New Roman" panose="02020603050405020304" pitchFamily="18" charset="0"/>
              </a:rPr>
              <a:t>LA REGIÓN DE LA COSTA </a:t>
            </a:r>
            <a:r>
              <a:rPr lang="es-MX" sz="1600" b="1" dirty="0">
                <a:solidFill>
                  <a:srgbClr val="C00000"/>
                </a:solidFill>
                <a:latin typeface="Univia Pro Book" panose="00000500000000000000" pitchFamily="50" charset="0"/>
                <a:cs typeface="Arial" panose="020B0604020202020204" pitchFamily="34" charset="0"/>
              </a:rPr>
              <a:t>EXISTEN 5 PLANTELES CON 35 ALUMNOS CON DISCAPACIDAD   </a:t>
            </a:r>
          </a:p>
          <a:p>
            <a:pPr marL="228600" algn="just">
              <a:spcAft>
                <a:spcPts val="0"/>
              </a:spcAft>
            </a:pPr>
            <a:endParaRPr lang="es-MX" sz="1600" dirty="0">
              <a:solidFill>
                <a:srgbClr val="C00000"/>
              </a:solidFill>
              <a:effectLst/>
              <a:latin typeface="Univia Pro Book" panose="00000500000000000000" pitchFamily="50" charset="0"/>
              <a:ea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-43650" y="3258953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410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10072432" y="4710146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153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-31461" y="4289311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759</a:t>
            </a:r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xmlns="" id="{FEDA284E-AA71-49AD-8DC0-7485AAB6C4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375918"/>
              </p:ext>
            </p:extLst>
          </p:nvPr>
        </p:nvGraphicFramePr>
        <p:xfrm>
          <a:off x="244686" y="2051520"/>
          <a:ext cx="4121382" cy="2766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Rectángulo 14"/>
          <p:cNvSpPr/>
          <p:nvPr/>
        </p:nvSpPr>
        <p:spPr>
          <a:xfrm>
            <a:off x="-31461" y="3797051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473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-31461" y="2766693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135</a:t>
            </a:r>
          </a:p>
        </p:txBody>
      </p:sp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xmlns="" id="{A0212BF4-B358-48BF-BF81-299AFF640A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6459964"/>
              </p:ext>
            </p:extLst>
          </p:nvPr>
        </p:nvGraphicFramePr>
        <p:xfrm>
          <a:off x="4929881" y="2104420"/>
          <a:ext cx="3777201" cy="2676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" name="Rectángulo 20"/>
          <p:cNvSpPr/>
          <p:nvPr/>
        </p:nvSpPr>
        <p:spPr>
          <a:xfrm>
            <a:off x="4642215" y="4181589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759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4642215" y="3533300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410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4654404" y="2909587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153</a:t>
            </a:r>
          </a:p>
        </p:txBody>
      </p:sp>
      <p:graphicFrame>
        <p:nvGraphicFramePr>
          <p:cNvPr id="24" name="Gráfico 23">
            <a:extLst>
              <a:ext uri="{FF2B5EF4-FFF2-40B4-BE49-F238E27FC236}">
                <a16:creationId xmlns:a16="http://schemas.microsoft.com/office/drawing/2014/main" xmlns="" id="{E3DB1BB2-D167-4D1E-8A39-FEA0EFE404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5688340"/>
              </p:ext>
            </p:extLst>
          </p:nvPr>
        </p:nvGraphicFramePr>
        <p:xfrm>
          <a:off x="9107487" y="2163872"/>
          <a:ext cx="2938862" cy="2653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978342"/>
              </p:ext>
            </p:extLst>
          </p:nvPr>
        </p:nvGraphicFramePr>
        <p:xfrm>
          <a:off x="3087686" y="4832559"/>
          <a:ext cx="6019801" cy="152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9539">
                  <a:extLst>
                    <a:ext uri="{9D8B030D-6E8A-4147-A177-3AD203B41FA5}">
                      <a16:colId xmlns:a16="http://schemas.microsoft.com/office/drawing/2014/main" xmlns="" val="3091530229"/>
                    </a:ext>
                  </a:extLst>
                </a:gridCol>
                <a:gridCol w="1105483">
                  <a:extLst>
                    <a:ext uri="{9D8B030D-6E8A-4147-A177-3AD203B41FA5}">
                      <a16:colId xmlns:a16="http://schemas.microsoft.com/office/drawing/2014/main" xmlns="" val="3907586249"/>
                    </a:ext>
                  </a:extLst>
                </a:gridCol>
                <a:gridCol w="972063">
                  <a:extLst>
                    <a:ext uri="{9D8B030D-6E8A-4147-A177-3AD203B41FA5}">
                      <a16:colId xmlns:a16="http://schemas.microsoft.com/office/drawing/2014/main" xmlns="" val="3287986684"/>
                    </a:ext>
                  </a:extLst>
                </a:gridCol>
                <a:gridCol w="953003">
                  <a:extLst>
                    <a:ext uri="{9D8B030D-6E8A-4147-A177-3AD203B41FA5}">
                      <a16:colId xmlns:a16="http://schemas.microsoft.com/office/drawing/2014/main" xmlns="" val="748973678"/>
                    </a:ext>
                  </a:extLst>
                </a:gridCol>
                <a:gridCol w="1019713">
                  <a:extLst>
                    <a:ext uri="{9D8B030D-6E8A-4147-A177-3AD203B41FA5}">
                      <a16:colId xmlns:a16="http://schemas.microsoft.com/office/drawing/2014/main" xmlns="" val="103814033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ALUMNOS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0104971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PLANTEL 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FISICA/MOTRIZ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BAJA VISIÓN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SORDEA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TOTAL DE ALUMNOS 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110848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22 HUATULCO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2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3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0997020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24 POCHUTLA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814948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33 LOXICHA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17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18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2433523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36 COLOTEPEC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8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9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8533916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57 LO DE SOTO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033482205"/>
                  </a:ext>
                </a:extLst>
              </a:tr>
            </a:tbl>
          </a:graphicData>
        </a:graphic>
      </p:graphicFrame>
      <p:graphicFrame>
        <p:nvGraphicFramePr>
          <p:cNvPr id="25" name="Tabla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890902"/>
              </p:ext>
            </p:extLst>
          </p:nvPr>
        </p:nvGraphicFramePr>
        <p:xfrm>
          <a:off x="2386184" y="1751781"/>
          <a:ext cx="5517595" cy="46672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517595">
                  <a:extLst>
                    <a:ext uri="{9D8B030D-6E8A-4147-A177-3AD203B41FA5}">
                      <a16:colId xmlns:a16="http://schemas.microsoft.com/office/drawing/2014/main" xmlns="" val="4600487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EXISTE UNA MATRICULA DE </a:t>
                      </a:r>
                      <a:r>
                        <a:rPr lang="es-MX" sz="14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5,851</a:t>
                      </a:r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  ALUMNOS DE LOS CUALES </a:t>
                      </a:r>
                      <a:r>
                        <a:rPr lang="es-MX" sz="16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0.59 % </a:t>
                      </a:r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SON ALUMNOS CON DISCAPACIDAD.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596299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6307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pic>
        <p:nvPicPr>
          <p:cNvPr id="5" name="Picture 3" descr="logo cob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32" y="363772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3477" y="363772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ángulo 6"/>
          <p:cNvSpPr/>
          <p:nvPr/>
        </p:nvSpPr>
        <p:spPr>
          <a:xfrm>
            <a:off x="946267" y="1377347"/>
            <a:ext cx="10577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/>
            <a:r>
              <a:rPr lang="es-ES" sz="1600" b="1" dirty="0">
                <a:solidFill>
                  <a:srgbClr val="C00000"/>
                </a:solidFill>
                <a:latin typeface="Univia Pro Book" panose="00000500000000000000" pitchFamily="50" charset="0"/>
                <a:ea typeface="Times New Roman" panose="02020603050405020304" pitchFamily="18" charset="0"/>
              </a:rPr>
              <a:t>LA REGIÓN DE LA CAÑADA </a:t>
            </a:r>
            <a:r>
              <a:rPr lang="es-MX" sz="1600" b="1" dirty="0">
                <a:solidFill>
                  <a:srgbClr val="C00000"/>
                </a:solidFill>
                <a:latin typeface="Univia Pro Book" panose="00000500000000000000" pitchFamily="50" charset="0"/>
                <a:cs typeface="Arial" panose="020B0604020202020204" pitchFamily="34" charset="0"/>
              </a:rPr>
              <a:t>EXISTE 1 PLANTEL CON 1 ALUMNO CON DISCAPACIDAD   </a:t>
            </a:r>
          </a:p>
          <a:p>
            <a:pPr marL="228600" algn="just">
              <a:spcAft>
                <a:spcPts val="0"/>
              </a:spcAft>
            </a:pPr>
            <a:endParaRPr lang="es-MX" sz="1600" b="1" dirty="0">
              <a:solidFill>
                <a:srgbClr val="C00000"/>
              </a:solidFill>
              <a:effectLst/>
              <a:latin typeface="Univia Pro Book" panose="00000500000000000000" pitchFamily="50" charset="0"/>
              <a:ea typeface="Times New Roman" panose="02020603050405020304" pitchFamily="18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7168557" y="5263049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221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448294"/>
              </p:ext>
            </p:extLst>
          </p:nvPr>
        </p:nvGraphicFramePr>
        <p:xfrm>
          <a:off x="515549" y="4129161"/>
          <a:ext cx="3649847" cy="8246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7711">
                  <a:extLst>
                    <a:ext uri="{9D8B030D-6E8A-4147-A177-3AD203B41FA5}">
                      <a16:colId xmlns:a16="http://schemas.microsoft.com/office/drawing/2014/main" xmlns="" val="3820097845"/>
                    </a:ext>
                  </a:extLst>
                </a:gridCol>
                <a:gridCol w="1312136">
                  <a:extLst>
                    <a:ext uri="{9D8B030D-6E8A-4147-A177-3AD203B41FA5}">
                      <a16:colId xmlns:a16="http://schemas.microsoft.com/office/drawing/2014/main" xmlns="" val="1864139554"/>
                    </a:ext>
                  </a:extLst>
                </a:gridCol>
              </a:tblGrid>
              <a:tr h="216439">
                <a:tc>
                  <a:txBody>
                    <a:bodyPr/>
                    <a:lstStyle/>
                    <a:p>
                      <a:pPr algn="l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ALUMNOS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445309137"/>
                  </a:ext>
                </a:extLst>
              </a:tr>
              <a:tr h="216439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PLANTEL </a:t>
                      </a:r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FISICA/MOTRIZ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553697798"/>
                  </a:ext>
                </a:extLst>
              </a:tr>
              <a:tr h="391755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45 TEOTITLÁN DE FLORES MAGÓN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474387909"/>
                  </a:ext>
                </a:extLst>
              </a:tr>
            </a:tbl>
          </a:graphicData>
        </a:graphic>
      </p:graphicFrame>
      <p:graphicFrame>
        <p:nvGraphicFramePr>
          <p:cNvPr id="26" name="Gráfico 25">
            <a:extLst>
              <a:ext uri="{FF2B5EF4-FFF2-40B4-BE49-F238E27FC236}">
                <a16:creationId xmlns:a16="http://schemas.microsoft.com/office/drawing/2014/main" xmlns="" id="{74273A72-8D87-47FE-BE83-C0891E6F0E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7636356"/>
              </p:ext>
            </p:extLst>
          </p:nvPr>
        </p:nvGraphicFramePr>
        <p:xfrm>
          <a:off x="5166456" y="2108730"/>
          <a:ext cx="5344633" cy="3262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Tab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966909"/>
              </p:ext>
            </p:extLst>
          </p:nvPr>
        </p:nvGraphicFramePr>
        <p:xfrm>
          <a:off x="651106" y="2258571"/>
          <a:ext cx="4221569" cy="68008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221569">
                  <a:extLst>
                    <a:ext uri="{9D8B030D-6E8A-4147-A177-3AD203B41FA5}">
                      <a16:colId xmlns:a16="http://schemas.microsoft.com/office/drawing/2014/main" xmlns="" val="4600487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EXISTE UNA MATRICULA DE </a:t>
                      </a:r>
                      <a:r>
                        <a:rPr lang="es-MX" sz="1400" b="1" i="1" u="none" strike="noStrike" dirty="0">
                          <a:effectLst/>
                          <a:latin typeface="Univia Pro Book" panose="00000500000000000000" pitchFamily="50" charset="0"/>
                        </a:rPr>
                        <a:t>874</a:t>
                      </a:r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  ALUMNOS DE LOS CUALES </a:t>
                      </a:r>
                      <a:r>
                        <a:rPr lang="es-MX" sz="16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0.1 % </a:t>
                      </a:r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SON ALUMNOS CON DISCAPACIDAD.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596299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5339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logo cob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04" y="409049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3416" y="567397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897188" y="28368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797225" y="1557659"/>
            <a:ext cx="10813375" cy="4108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s-MX" sz="2400" dirty="0">
                <a:latin typeface="Univia Pro Book" panose="00000500000000000000" pitchFamily="50" charset="0"/>
              </a:rPr>
              <a:t> Se presenta un informe analítico – descriptivo sobre los alumnos que  existen en el COBAO que cuentan con algún tipo de discapacidad, este documento da a conocer por región cuantos alumnos con discapacidad existen y el porcentaje que representan.</a:t>
            </a:r>
          </a:p>
          <a:p>
            <a:pPr algn="just"/>
            <a:endParaRPr lang="es-MX" sz="2400" dirty="0">
              <a:latin typeface="Univia Pro Book" panose="00000500000000000000" pitchFamily="50" charset="0"/>
            </a:endParaRPr>
          </a:p>
          <a:p>
            <a:pPr algn="just"/>
            <a:r>
              <a:rPr lang="es-MX" sz="2400" dirty="0">
                <a:latin typeface="Univia Pro Book" panose="00000500000000000000" pitchFamily="50" charset="0"/>
              </a:rPr>
              <a:t>Con la recolección de esta información también se pudo apreciar que el Colegio no se ha involucrado en buscar becas para estos alumnos.</a:t>
            </a:r>
          </a:p>
          <a:p>
            <a:pPr algn="just"/>
            <a:endParaRPr lang="es-MX" sz="2400" dirty="0">
              <a:latin typeface="Univia Pro Book" panose="00000500000000000000" pitchFamily="50" charset="0"/>
            </a:endParaRPr>
          </a:p>
          <a:p>
            <a:pPr algn="just"/>
            <a:r>
              <a:rPr lang="es-MX" sz="2400" dirty="0">
                <a:latin typeface="Univia Pro Book" panose="00000500000000000000" pitchFamily="50" charset="0"/>
              </a:rPr>
              <a:t>Cabe destacar que la población de alumnos con discapacidad no supera el 1% de la matricula total del Colegio.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24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Univia Pro Book" panose="00000500000000000000" pitchFamily="50" charset="0"/>
            </a:endParaRPr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z="1050" dirty="0">
                <a:latin typeface="Univia Pro Book" panose="00000500000000000000" pitchFamily="50" charset="0"/>
              </a:rPr>
              <a:t>DPTO. NORMATIVIDAD Y ESTADISTICA  ABRIL 2017</a:t>
            </a:r>
          </a:p>
        </p:txBody>
      </p:sp>
    </p:spTree>
    <p:extLst>
      <p:ext uri="{BB962C8B-B14F-4D97-AF65-F5344CB8AC3E}">
        <p14:creationId xmlns:p14="http://schemas.microsoft.com/office/powerpoint/2010/main" val="2042791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9191" y="277657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logo coba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93" y="286437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672353" y="1172264"/>
            <a:ext cx="1115521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sz="2400" dirty="0">
                <a:solidFill>
                  <a:srgbClr val="C00000"/>
                </a:solidFill>
                <a:effectLst/>
                <a:latin typeface="Univia Pro Book" panose="00000500000000000000"/>
                <a:ea typeface="Times New Roman" panose="02020603050405020304" pitchFamily="18" charset="0"/>
              </a:rPr>
              <a:t>ALUMNOS CON DISCAPACIDAD</a:t>
            </a:r>
            <a:endParaRPr lang="es-MX" sz="1400" dirty="0">
              <a:solidFill>
                <a:srgbClr val="C00000"/>
              </a:solidFill>
              <a:effectLst/>
              <a:latin typeface="Univia Pro Book" panose="00000500000000000000"/>
              <a:ea typeface="Times New Roman" panose="02020603050405020304" pitchFamily="18" charset="0"/>
            </a:endParaRPr>
          </a:p>
          <a:p>
            <a:endParaRPr lang="es-ES" dirty="0">
              <a:latin typeface="Univia Pro Book" panose="0000050000000000000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dirty="0">
                <a:latin typeface="Univia Pro Book" panose="00000500000000000000"/>
                <a:cs typeface="Arial" panose="020B0604020202020204" pitchFamily="34" charset="0"/>
              </a:rPr>
              <a:t>EN EL COBAO EXISTE UNA MATRICULA TOTAL DE 34520 ALUMNOS, DE LOS CUALES 381 SON ALUMNOS QUE CUENTAN CON ALGUN TIPO DE DISCAPACIDAD.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es-MX" dirty="0">
              <a:latin typeface="Univia Pro Book" panose="00000500000000000000"/>
              <a:cs typeface="Arial" panose="020B0604020202020204" pitchFamily="34" charset="0"/>
            </a:endParaRPr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xmlns="" id="{0C7F2D6F-F77F-4B58-BB9D-7F720B164B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8347113"/>
              </p:ext>
            </p:extLst>
          </p:nvPr>
        </p:nvGraphicFramePr>
        <p:xfrm>
          <a:off x="2022679" y="2342530"/>
          <a:ext cx="4598839" cy="3038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Rectángulo 22"/>
          <p:cNvSpPr/>
          <p:nvPr/>
        </p:nvSpPr>
        <p:spPr>
          <a:xfrm>
            <a:off x="0" y="5060392"/>
            <a:ext cx="23064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latin typeface="Univia Pro Book" panose="00000500000000000000" pitchFamily="50" charset="0"/>
                <a:cs typeface="Arial" panose="020B0604020202020204" pitchFamily="34" charset="0"/>
              </a:rPr>
              <a:t>SOLO REPRESENTAN EL 1% DEL ALUMNADO.</a:t>
            </a:r>
          </a:p>
        </p:txBody>
      </p:sp>
      <p:cxnSp>
        <p:nvCxnSpPr>
          <p:cNvPr id="9" name="Conector: angular 8"/>
          <p:cNvCxnSpPr>
            <a:cxnSpLocks/>
          </p:cNvCxnSpPr>
          <p:nvPr/>
        </p:nvCxnSpPr>
        <p:spPr>
          <a:xfrm rot="10800000" flipV="1">
            <a:off x="1172997" y="3584028"/>
            <a:ext cx="1307445" cy="1306094"/>
          </a:xfrm>
          <a:prstGeom prst="bentConnector3">
            <a:avLst>
              <a:gd name="adj1" fmla="val 99037"/>
            </a:avLst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32" name="Gráfico 31">
            <a:extLst>
              <a:ext uri="{FF2B5EF4-FFF2-40B4-BE49-F238E27FC236}">
                <a16:creationId xmlns:a16="http://schemas.microsoft.com/office/drawing/2014/main" xmlns="" id="{16D60136-CF43-40C5-AA5D-1A7A9479A6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2575856"/>
              </p:ext>
            </p:extLst>
          </p:nvPr>
        </p:nvGraphicFramePr>
        <p:xfrm>
          <a:off x="6621518" y="2690011"/>
          <a:ext cx="4990584" cy="3194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Rectángulo 9"/>
          <p:cNvSpPr/>
          <p:nvPr/>
        </p:nvSpPr>
        <p:spPr>
          <a:xfrm>
            <a:off x="7304567" y="5832440"/>
            <a:ext cx="40112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400" dirty="0">
                <a:latin typeface="Univia Pro Book" panose="00000500000000000000" pitchFamily="50" charset="0"/>
                <a:cs typeface="Arial" panose="020B0604020202020204" pitchFamily="34" charset="0"/>
              </a:rPr>
              <a:t>MATRICULA POR REGIÓN Y ALUMNOS CON DISCAPACIDAD POR REGIÓN.</a:t>
            </a:r>
          </a:p>
        </p:txBody>
      </p:sp>
    </p:spTree>
    <p:extLst>
      <p:ext uri="{BB962C8B-B14F-4D97-AF65-F5344CB8AC3E}">
        <p14:creationId xmlns:p14="http://schemas.microsoft.com/office/powerpoint/2010/main" val="855499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9191" y="277657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logo coba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93" y="286437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672353" y="1172264"/>
            <a:ext cx="11155211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sz="2400" dirty="0">
                <a:solidFill>
                  <a:srgbClr val="C00000"/>
                </a:solidFill>
                <a:effectLst/>
                <a:latin typeface="Univia Pro Book" panose="00000500000000000000"/>
                <a:ea typeface="Times New Roman" panose="02020603050405020304" pitchFamily="18" charset="0"/>
              </a:rPr>
              <a:t>ALUMNOS CON DISCAPACIDAD</a:t>
            </a:r>
            <a:endParaRPr lang="es-MX" sz="1400" dirty="0">
              <a:solidFill>
                <a:srgbClr val="C00000"/>
              </a:solidFill>
              <a:effectLst/>
              <a:latin typeface="Univia Pro Book" panose="00000500000000000000"/>
              <a:ea typeface="Times New Roman" panose="02020603050405020304" pitchFamily="18" charset="0"/>
            </a:endParaRPr>
          </a:p>
          <a:p>
            <a:endParaRPr lang="es-ES" dirty="0">
              <a:latin typeface="Univia Pro Book" panose="0000050000000000000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dirty="0">
                <a:latin typeface="Univia Pro Book" panose="00000500000000000000"/>
                <a:cs typeface="Arial" panose="020B0604020202020204" pitchFamily="34" charset="0"/>
              </a:rPr>
              <a:t>EXISTEN 21 PLANTELES QUE TIENEN ALUMNOS CON ALGUN TIPO DE DISCAPACIDAD.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es-MX" dirty="0">
              <a:latin typeface="Univia Pro Book" panose="00000500000000000000"/>
              <a:cs typeface="Arial" panose="020B0604020202020204" pitchFamily="34" charset="0"/>
            </a:endParaRPr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21158" y="3181131"/>
            <a:ext cx="336460" cy="85450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27275" y="4141507"/>
            <a:ext cx="366453" cy="871223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6588975" y="5024697"/>
            <a:ext cx="73449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MX" sz="2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 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6628248" y="2796431"/>
            <a:ext cx="65595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MX" sz="2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231</a:t>
            </a:r>
          </a:p>
        </p:txBody>
      </p:sp>
      <p:sp>
        <p:nvSpPr>
          <p:cNvPr id="12" name="Forma libre 18"/>
          <p:cNvSpPr/>
          <p:nvPr/>
        </p:nvSpPr>
        <p:spPr>
          <a:xfrm flipH="1">
            <a:off x="4948596" y="3409987"/>
            <a:ext cx="878887" cy="1463039"/>
          </a:xfrm>
          <a:custGeom>
            <a:avLst/>
            <a:gdLst>
              <a:gd name="connsiteX0" fmla="*/ 243840 w 243840"/>
              <a:gd name="connsiteY0" fmla="*/ 0 h 435429"/>
              <a:gd name="connsiteX1" fmla="*/ 0 w 243840"/>
              <a:gd name="connsiteY1" fmla="*/ 0 h 435429"/>
              <a:gd name="connsiteX2" fmla="*/ 0 w 243840"/>
              <a:gd name="connsiteY2" fmla="*/ 435429 h 435429"/>
              <a:gd name="connsiteX3" fmla="*/ 243840 w 243840"/>
              <a:gd name="connsiteY3" fmla="*/ 435429 h 43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840" h="435429">
                <a:moveTo>
                  <a:pt x="243840" y="0"/>
                </a:moveTo>
                <a:lnTo>
                  <a:pt x="0" y="0"/>
                </a:lnTo>
                <a:lnTo>
                  <a:pt x="0" y="435429"/>
                </a:lnTo>
                <a:lnTo>
                  <a:pt x="243840" y="435429"/>
                </a:lnTo>
              </a:path>
            </a:pathLst>
          </a:custGeom>
          <a:ln w="38100">
            <a:solidFill>
              <a:srgbClr val="3056A3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Rectángulo 12"/>
          <p:cNvSpPr/>
          <p:nvPr/>
        </p:nvSpPr>
        <p:spPr>
          <a:xfrm>
            <a:off x="6413180" y="5328061"/>
            <a:ext cx="1133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dirty="0">
                <a:solidFill>
                  <a:srgbClr val="58585B"/>
                </a:solidFill>
                <a:latin typeface="Univia Pro Book" panose="00000500000000000000" pitchFamily="50" charset="0"/>
                <a:cs typeface="Arial" panose="020B0604020202020204" pitchFamily="34" charset="0"/>
              </a:rPr>
              <a:t>Hombres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6400587" y="2509940"/>
            <a:ext cx="1019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dirty="0">
                <a:solidFill>
                  <a:srgbClr val="58585B"/>
                </a:solidFill>
                <a:latin typeface="Univia Pro Book" panose="00000500000000000000" pitchFamily="50" charset="0"/>
                <a:cs typeface="Arial" panose="020B0604020202020204" pitchFamily="34" charset="0"/>
              </a:rPr>
              <a:t>Mujeres</a:t>
            </a:r>
          </a:p>
        </p:txBody>
      </p:sp>
      <p:cxnSp>
        <p:nvCxnSpPr>
          <p:cNvPr id="17" name="Conector recto 16"/>
          <p:cNvCxnSpPr/>
          <p:nvPr/>
        </p:nvCxnSpPr>
        <p:spPr>
          <a:xfrm flipH="1" flipV="1">
            <a:off x="5884955" y="4035632"/>
            <a:ext cx="779794" cy="2"/>
          </a:xfrm>
          <a:prstGeom prst="line">
            <a:avLst/>
          </a:prstGeom>
          <a:ln w="38100">
            <a:solidFill>
              <a:srgbClr val="3056A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17"/>
          <p:cNvSpPr/>
          <p:nvPr/>
        </p:nvSpPr>
        <p:spPr>
          <a:xfrm>
            <a:off x="5855058" y="3553878"/>
            <a:ext cx="65595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MX" sz="2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381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5739587" y="3297970"/>
            <a:ext cx="935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dirty="0" smtClean="0">
                <a:solidFill>
                  <a:srgbClr val="58585B"/>
                </a:solidFill>
                <a:latin typeface="Univia Pro Book" panose="00000500000000000000" pitchFamily="50" charset="0"/>
                <a:cs typeface="Arial" panose="020B0604020202020204" pitchFamily="34" charset="0"/>
              </a:rPr>
              <a:t>Total</a:t>
            </a:r>
            <a:endParaRPr lang="es-ES" dirty="0">
              <a:solidFill>
                <a:srgbClr val="58585B"/>
              </a:solidFill>
              <a:latin typeface="Univia Pro Book" panose="00000500000000000000" pitchFamily="50" charset="0"/>
              <a:cs typeface="Arial" panose="020B0604020202020204" pitchFamily="34" charset="0"/>
            </a:endParaRPr>
          </a:p>
        </p:txBody>
      </p:sp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xmlns="" id="{738D5BE1-6124-435D-8AA6-4973A1FAF5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0209706"/>
              </p:ext>
            </p:extLst>
          </p:nvPr>
        </p:nvGraphicFramePr>
        <p:xfrm>
          <a:off x="-50706" y="2270453"/>
          <a:ext cx="5161480" cy="3159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2" name="Forma libre 18"/>
          <p:cNvSpPr/>
          <p:nvPr/>
        </p:nvSpPr>
        <p:spPr>
          <a:xfrm rot="10800000" flipH="1">
            <a:off x="8024661" y="3271868"/>
            <a:ext cx="878887" cy="1463039"/>
          </a:xfrm>
          <a:custGeom>
            <a:avLst/>
            <a:gdLst>
              <a:gd name="connsiteX0" fmla="*/ 243840 w 243840"/>
              <a:gd name="connsiteY0" fmla="*/ 0 h 435429"/>
              <a:gd name="connsiteX1" fmla="*/ 0 w 243840"/>
              <a:gd name="connsiteY1" fmla="*/ 0 h 435429"/>
              <a:gd name="connsiteX2" fmla="*/ 0 w 243840"/>
              <a:gd name="connsiteY2" fmla="*/ 435429 h 435429"/>
              <a:gd name="connsiteX3" fmla="*/ 243840 w 243840"/>
              <a:gd name="connsiteY3" fmla="*/ 435429 h 43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840" h="435429">
                <a:moveTo>
                  <a:pt x="243840" y="0"/>
                </a:moveTo>
                <a:lnTo>
                  <a:pt x="0" y="0"/>
                </a:lnTo>
                <a:lnTo>
                  <a:pt x="0" y="435429"/>
                </a:lnTo>
                <a:lnTo>
                  <a:pt x="243840" y="435429"/>
                </a:lnTo>
              </a:path>
            </a:pathLst>
          </a:custGeom>
          <a:ln w="38100">
            <a:solidFill>
              <a:srgbClr val="3056A3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4" name="Conector recto 23"/>
          <p:cNvCxnSpPr>
            <a:cxnSpLocks/>
          </p:cNvCxnSpPr>
          <p:nvPr/>
        </p:nvCxnSpPr>
        <p:spPr>
          <a:xfrm>
            <a:off x="7075754" y="4023664"/>
            <a:ext cx="874476" cy="0"/>
          </a:xfrm>
          <a:prstGeom prst="line">
            <a:avLst/>
          </a:prstGeom>
          <a:ln w="38100">
            <a:solidFill>
              <a:srgbClr val="3056A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516192"/>
              </p:ext>
            </p:extLst>
          </p:nvPr>
        </p:nvGraphicFramePr>
        <p:xfrm>
          <a:off x="9408871" y="2196388"/>
          <a:ext cx="2197100" cy="417087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197100">
                  <a:extLst>
                    <a:ext uri="{9D8B030D-6E8A-4147-A177-3AD203B41FA5}">
                      <a16:colId xmlns:a16="http://schemas.microsoft.com/office/drawing/2014/main" xmlns="" val="41654295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01 PUEBLO NUEVO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959756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05 MATIAS ROMERO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8618293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06 PUTLA DE GUERRERO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7746485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07 TUXTEPEC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0892633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11 EJUTLA DE CRESPO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3465784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14 MARISCALA DE JUAREZ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4251918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17 CHALCATONGO DE HIDALGO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5668543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22 HUATULCO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5057989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24 POCHUTLA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5059694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28 JALAPA DE DIAZ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429623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32 CUILAPAM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474211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33 LOXICHA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827129730"/>
                  </a:ext>
                </a:extLst>
              </a:tr>
              <a:tr h="23324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34 SAN ANTONINO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5703110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36 COLOTEPEC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5702553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37 TAMAZULAPAN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2025102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38 TLAXIACO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3196656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43 AMUZGO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9883772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44 SAN ANTONIO DE LA CAL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5796128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45 TEOTITLAN DEFLORES MAGON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7636090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effectLst/>
                          <a:latin typeface="Univia Pro Book" panose="00000500000000000000" pitchFamily="50" charset="0"/>
                        </a:rPr>
                        <a:t>57 LO DE SOTO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699638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59 EL PORVENIR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597479126"/>
                  </a:ext>
                </a:extLst>
              </a:tr>
            </a:tbl>
          </a:graphicData>
        </a:graphic>
      </p:graphicFrame>
      <p:sp>
        <p:nvSpPr>
          <p:cNvPr id="20" name="Rectángulo 19"/>
          <p:cNvSpPr/>
          <p:nvPr/>
        </p:nvSpPr>
        <p:spPr>
          <a:xfrm>
            <a:off x="775536" y="5512727"/>
            <a:ext cx="4413152" cy="579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latin typeface="Univia Pro Book" panose="00000500000000000000" pitchFamily="50" charset="0"/>
                <a:cs typeface="Arial" panose="020B0604020202020204" pitchFamily="34" charset="0"/>
              </a:rPr>
              <a:t>Existen 6 tipos de discapacidad que predominan en los estudiantes.</a:t>
            </a:r>
          </a:p>
        </p:txBody>
      </p:sp>
    </p:spTree>
    <p:extLst>
      <p:ext uri="{BB962C8B-B14F-4D97-AF65-F5344CB8AC3E}">
        <p14:creationId xmlns:p14="http://schemas.microsoft.com/office/powerpoint/2010/main" val="4255658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3477" y="363772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895744" y="1388883"/>
            <a:ext cx="111828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/>
            <a:r>
              <a:rPr lang="es-ES" sz="1600" b="1" dirty="0">
                <a:solidFill>
                  <a:srgbClr val="C00000"/>
                </a:solidFill>
                <a:latin typeface="Univia Pro Book" panose="00000500000000000000" pitchFamily="50" charset="0"/>
                <a:ea typeface="Times New Roman" panose="02020603050405020304" pitchFamily="18" charset="0"/>
              </a:rPr>
              <a:t>REGIÓN VALLES CENTRALES </a:t>
            </a:r>
            <a:r>
              <a:rPr lang="es-MX" sz="1600" b="1" dirty="0">
                <a:solidFill>
                  <a:srgbClr val="C00000"/>
                </a:solidFill>
                <a:latin typeface="Univia Pro Book" panose="00000500000000000000" pitchFamily="50" charset="0"/>
                <a:cs typeface="Arial" panose="020B0604020202020204" pitchFamily="34" charset="0"/>
              </a:rPr>
              <a:t>EXISTEN 5 PLANTELES CON UN TOTAL DE 265 ALUMNOS CON DISCAPACIDAD   </a:t>
            </a:r>
          </a:p>
          <a:p>
            <a:pPr marL="228600" algn="just">
              <a:spcAft>
                <a:spcPts val="0"/>
              </a:spcAft>
            </a:pPr>
            <a:endParaRPr lang="es-MX" sz="1600" dirty="0">
              <a:solidFill>
                <a:srgbClr val="C00000"/>
              </a:solidFill>
              <a:effectLst/>
              <a:latin typeface="Univia Pro Book" panose="00000500000000000000" pitchFamily="50" charset="0"/>
              <a:ea typeface="Times New Roman" panose="02020603050405020304" pitchFamily="18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390525" y="1783921"/>
            <a:ext cx="11437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MX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7" name="Picture 3" descr="logo coba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32" y="363772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ángulo 20"/>
          <p:cNvSpPr/>
          <p:nvPr/>
        </p:nvSpPr>
        <p:spPr>
          <a:xfrm>
            <a:off x="225459" y="4522639"/>
            <a:ext cx="144161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2543</a:t>
            </a:r>
          </a:p>
        </p:txBody>
      </p:sp>
      <p:sp>
        <p:nvSpPr>
          <p:cNvPr id="24" name="Rectángulo 23"/>
          <p:cNvSpPr/>
          <p:nvPr/>
        </p:nvSpPr>
        <p:spPr>
          <a:xfrm>
            <a:off x="-101783" y="3983142"/>
            <a:ext cx="177164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684</a:t>
            </a:r>
          </a:p>
        </p:txBody>
      </p:sp>
      <p:sp>
        <p:nvSpPr>
          <p:cNvPr id="34" name="Rectángulo 33"/>
          <p:cNvSpPr/>
          <p:nvPr/>
        </p:nvSpPr>
        <p:spPr>
          <a:xfrm>
            <a:off x="296474" y="2749142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744</a:t>
            </a:r>
          </a:p>
        </p:txBody>
      </p:sp>
      <p:sp>
        <p:nvSpPr>
          <p:cNvPr id="40" name="Rectángulo 39"/>
          <p:cNvSpPr/>
          <p:nvPr/>
        </p:nvSpPr>
        <p:spPr>
          <a:xfrm>
            <a:off x="276051" y="3343284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805</a:t>
            </a:r>
          </a:p>
        </p:txBody>
      </p:sp>
      <p:graphicFrame>
        <p:nvGraphicFramePr>
          <p:cNvPr id="41" name="Gráfico 40">
            <a:extLst>
              <a:ext uri="{FF2B5EF4-FFF2-40B4-BE49-F238E27FC236}">
                <a16:creationId xmlns:a16="http://schemas.microsoft.com/office/drawing/2014/main" xmlns="" id="{E9E17462-6159-4342-8320-868B629090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6115775"/>
              </p:ext>
            </p:extLst>
          </p:nvPr>
        </p:nvGraphicFramePr>
        <p:xfrm>
          <a:off x="44450" y="2051389"/>
          <a:ext cx="4624945" cy="3113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2" name="Gráfico 41">
            <a:extLst>
              <a:ext uri="{FF2B5EF4-FFF2-40B4-BE49-F238E27FC236}">
                <a16:creationId xmlns:a16="http://schemas.microsoft.com/office/drawing/2014/main" xmlns="" id="{F9D53CF2-78F5-44B5-B597-D805795656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5761998"/>
              </p:ext>
            </p:extLst>
          </p:nvPr>
        </p:nvGraphicFramePr>
        <p:xfrm>
          <a:off x="7328217" y="2226770"/>
          <a:ext cx="4671483" cy="2888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5" name="Rectángulo 44"/>
          <p:cNvSpPr/>
          <p:nvPr/>
        </p:nvSpPr>
        <p:spPr>
          <a:xfrm>
            <a:off x="6985702" y="4032033"/>
            <a:ext cx="139814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1219</a:t>
            </a:r>
          </a:p>
        </p:txBody>
      </p:sp>
      <p:sp>
        <p:nvSpPr>
          <p:cNvPr id="46" name="Rectángulo 45"/>
          <p:cNvSpPr/>
          <p:nvPr/>
        </p:nvSpPr>
        <p:spPr>
          <a:xfrm>
            <a:off x="8568939" y="5407191"/>
            <a:ext cx="2393351" cy="553998"/>
          </a:xfrm>
          <a:prstGeom prst="rect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1000" dirty="0">
                <a:solidFill>
                  <a:srgbClr val="58585B"/>
                </a:solidFill>
                <a:latin typeface="Univia Pro Book" panose="00000500000000000000"/>
                <a:cs typeface="Arial" panose="020B0604020202020204" pitchFamily="34" charset="0"/>
              </a:rPr>
              <a:t>REPRESENTA EL 21% DE LA MATRICULA TOTAL DEL PLANTEL 32 CUILAPAM</a:t>
            </a:r>
          </a:p>
        </p:txBody>
      </p:sp>
      <p:cxnSp>
        <p:nvCxnSpPr>
          <p:cNvPr id="9" name="Conector: angular 8"/>
          <p:cNvCxnSpPr>
            <a:cxnSpLocks/>
          </p:cNvCxnSpPr>
          <p:nvPr/>
        </p:nvCxnSpPr>
        <p:spPr>
          <a:xfrm rot="16200000" flipH="1">
            <a:off x="7458530" y="4499031"/>
            <a:ext cx="1219259" cy="941000"/>
          </a:xfrm>
          <a:prstGeom prst="bentConnector3">
            <a:avLst>
              <a:gd name="adj1" fmla="val 10089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ángulo 46"/>
          <p:cNvSpPr/>
          <p:nvPr/>
        </p:nvSpPr>
        <p:spPr>
          <a:xfrm>
            <a:off x="7014556" y="3179212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805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34005"/>
              </p:ext>
            </p:extLst>
          </p:nvPr>
        </p:nvGraphicFramePr>
        <p:xfrm>
          <a:off x="3693855" y="5115408"/>
          <a:ext cx="3657600" cy="14744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xmlns="" val="3749380235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xmlns="" val="2538168658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xmlns="" val="292096045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ALUMNOS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941131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PLANTEL </a:t>
                      </a:r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MOTRIZ</a:t>
                      </a:r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BAJA VISIÓN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81929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01 PUEBLO NUEVO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2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89253028"/>
                  </a:ext>
                </a:extLst>
              </a:tr>
              <a:tr h="153373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 11 EJUTLA DE CRESPO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660477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32 CUILAPAM 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258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1051597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34 SAN ANTONINO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2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2818653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44 SAN ANTONIO DE LA CAL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621229222"/>
                  </a:ext>
                </a:extLst>
              </a:tr>
            </a:tbl>
          </a:graphicData>
        </a:graphic>
      </p:graphicFrame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892095"/>
              </p:ext>
            </p:extLst>
          </p:nvPr>
        </p:nvGraphicFramePr>
        <p:xfrm>
          <a:off x="4595555" y="1946787"/>
          <a:ext cx="3371286" cy="89344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371286">
                  <a:extLst>
                    <a:ext uri="{9D8B030D-6E8A-4147-A177-3AD203B41FA5}">
                      <a16:colId xmlns:a16="http://schemas.microsoft.com/office/drawing/2014/main" xmlns="" val="34632805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VALLES CENTRALES EXISTE UNA MATRICULA DE</a:t>
                      </a:r>
                      <a:r>
                        <a:rPr lang="es-MX" sz="14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 11,077  </a:t>
                      </a:r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ALUMNOS DE LOS CUALES </a:t>
                      </a:r>
                      <a:r>
                        <a:rPr lang="es-MX" sz="16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2.40% </a:t>
                      </a:r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DE ALUMNOS TIENEN DISCAPACIDAD.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28698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811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3477" y="363772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946267" y="1377347"/>
            <a:ext cx="10577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/>
            <a:r>
              <a:rPr lang="es-ES" sz="1600" b="1" dirty="0">
                <a:solidFill>
                  <a:srgbClr val="C00000"/>
                </a:solidFill>
                <a:latin typeface="Univia Pro Book" panose="00000500000000000000" pitchFamily="50" charset="0"/>
                <a:ea typeface="Times New Roman" panose="02020603050405020304" pitchFamily="18" charset="0"/>
              </a:rPr>
              <a:t>LA REGIÓN DEL PAPALOAPAM </a:t>
            </a:r>
            <a:r>
              <a:rPr lang="es-MX" sz="1600" b="1" dirty="0">
                <a:solidFill>
                  <a:srgbClr val="C00000"/>
                </a:solidFill>
                <a:latin typeface="Univia Pro Book" panose="00000500000000000000" pitchFamily="50" charset="0"/>
                <a:cs typeface="Arial" panose="020B0604020202020204" pitchFamily="34" charset="0"/>
              </a:rPr>
              <a:t>EXISTEN 2 PLANTELES CON 12 ALUMNOS CON DISCAPACIDAD   </a:t>
            </a:r>
          </a:p>
          <a:p>
            <a:pPr marL="228600" algn="just">
              <a:spcAft>
                <a:spcPts val="0"/>
              </a:spcAft>
            </a:pPr>
            <a:endParaRPr lang="es-MX" sz="1600" dirty="0">
              <a:solidFill>
                <a:srgbClr val="C00000"/>
              </a:solidFill>
              <a:effectLst/>
              <a:latin typeface="Univia Pro Book" panose="00000500000000000000" pitchFamily="50" charset="0"/>
              <a:ea typeface="Times New Roman" panose="02020603050405020304" pitchFamily="18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390525" y="1783921"/>
            <a:ext cx="11437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MX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7" name="Picture 3" descr="logo coba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32" y="363772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ángulo 20"/>
          <p:cNvSpPr/>
          <p:nvPr/>
        </p:nvSpPr>
        <p:spPr>
          <a:xfrm>
            <a:off x="1875205" y="5238533"/>
            <a:ext cx="144161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1370</a:t>
            </a:r>
          </a:p>
        </p:txBody>
      </p:sp>
      <p:sp>
        <p:nvSpPr>
          <p:cNvPr id="45" name="Rectángulo 44"/>
          <p:cNvSpPr/>
          <p:nvPr/>
        </p:nvSpPr>
        <p:spPr>
          <a:xfrm>
            <a:off x="9277899" y="5249043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504</a:t>
            </a:r>
          </a:p>
        </p:txBody>
      </p:sp>
      <p:graphicFrame>
        <p:nvGraphicFramePr>
          <p:cNvPr id="18" name="Gráfico 17">
            <a:extLst>
              <a:ext uri="{FF2B5EF4-FFF2-40B4-BE49-F238E27FC236}">
                <a16:creationId xmlns:a16="http://schemas.microsoft.com/office/drawing/2014/main" xmlns="" id="{022BA7D8-9F53-4061-98C7-6BA27C27A7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4511749"/>
              </p:ext>
            </p:extLst>
          </p:nvPr>
        </p:nvGraphicFramePr>
        <p:xfrm>
          <a:off x="310013" y="261356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Gráfico 18">
            <a:extLst>
              <a:ext uri="{FF2B5EF4-FFF2-40B4-BE49-F238E27FC236}">
                <a16:creationId xmlns:a16="http://schemas.microsoft.com/office/drawing/2014/main" xmlns="" id="{86D9213E-9634-42C3-A060-2BDA6CEBC5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2471805"/>
              </p:ext>
            </p:extLst>
          </p:nvPr>
        </p:nvGraphicFramePr>
        <p:xfrm>
          <a:off x="7514970" y="263723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063823"/>
              </p:ext>
            </p:extLst>
          </p:nvPr>
        </p:nvGraphicFramePr>
        <p:xfrm>
          <a:off x="3982620" y="5556129"/>
          <a:ext cx="3657600" cy="9163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8294">
                  <a:extLst>
                    <a:ext uri="{9D8B030D-6E8A-4147-A177-3AD203B41FA5}">
                      <a16:colId xmlns:a16="http://schemas.microsoft.com/office/drawing/2014/main" xmlns="" val="4001696141"/>
                    </a:ext>
                  </a:extLst>
                </a:gridCol>
                <a:gridCol w="1086806">
                  <a:extLst>
                    <a:ext uri="{9D8B030D-6E8A-4147-A177-3AD203B41FA5}">
                      <a16:colId xmlns:a16="http://schemas.microsoft.com/office/drawing/2014/main" xmlns="" val="2891370417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xmlns="" val="103130984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ALUMNOS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494086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PLANTEL 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FISICA/MOTRIZ</a:t>
                      </a:r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BAJA VISIÓN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647687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07 TUXTEPEC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2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2035510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 28  JALAPA DE DÍAZ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10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859818074"/>
                  </a:ext>
                </a:extLst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624083"/>
              </p:ext>
            </p:extLst>
          </p:nvPr>
        </p:nvGraphicFramePr>
        <p:xfrm>
          <a:off x="4172607" y="1886336"/>
          <a:ext cx="3048000" cy="17716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xmlns="" val="177408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819694050"/>
                  </a:ext>
                </a:extLst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569897"/>
              </p:ext>
            </p:extLst>
          </p:nvPr>
        </p:nvGraphicFramePr>
        <p:xfrm>
          <a:off x="3998260" y="1872456"/>
          <a:ext cx="4221569" cy="68008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221569">
                  <a:extLst>
                    <a:ext uri="{9D8B030D-6E8A-4147-A177-3AD203B41FA5}">
                      <a16:colId xmlns:a16="http://schemas.microsoft.com/office/drawing/2014/main" xmlns="" val="4600487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EXISTE UNA MATRICULA DE </a:t>
                      </a:r>
                      <a:r>
                        <a:rPr lang="es-MX" sz="14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3,540</a:t>
                      </a:r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  ALUMNOS DE LOS CUALES </a:t>
                      </a:r>
                      <a:r>
                        <a:rPr lang="es-MX" sz="16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0.33% </a:t>
                      </a:r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SON ALUMNOS CON DISCAPACIDAD.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596299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0967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3477" y="363772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946267" y="1377347"/>
            <a:ext cx="10577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/>
            <a:r>
              <a:rPr lang="es-ES" sz="1600" b="1" dirty="0">
                <a:solidFill>
                  <a:srgbClr val="C00000"/>
                </a:solidFill>
                <a:latin typeface="Univia Pro Book" panose="00000500000000000000" pitchFamily="50" charset="0"/>
                <a:ea typeface="Times New Roman" panose="02020603050405020304" pitchFamily="18" charset="0"/>
              </a:rPr>
              <a:t>LA REGIÓN DEL ISTMO </a:t>
            </a:r>
            <a:r>
              <a:rPr lang="es-MX" sz="1600" b="1" dirty="0">
                <a:solidFill>
                  <a:srgbClr val="C00000"/>
                </a:solidFill>
                <a:latin typeface="Univia Pro Book" panose="00000500000000000000" pitchFamily="50" charset="0"/>
                <a:cs typeface="Arial" panose="020B0604020202020204" pitchFamily="34" charset="0"/>
              </a:rPr>
              <a:t>EXISTE 1 PLANTEL CON 37 ALUMNOS CON DISCAPACIDAD   </a:t>
            </a:r>
          </a:p>
          <a:p>
            <a:pPr marL="228600" algn="just">
              <a:spcAft>
                <a:spcPts val="0"/>
              </a:spcAft>
            </a:pPr>
            <a:endParaRPr lang="es-MX" sz="1600" dirty="0">
              <a:solidFill>
                <a:srgbClr val="C00000"/>
              </a:solidFill>
              <a:effectLst/>
              <a:latin typeface="Univia Pro Book" panose="00000500000000000000" pitchFamily="50" charset="0"/>
              <a:ea typeface="Times New Roman" panose="02020603050405020304" pitchFamily="18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390525" y="1783921"/>
            <a:ext cx="11437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MX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7" name="Picture 3" descr="logo coba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32" y="363772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ángulo 44"/>
          <p:cNvSpPr/>
          <p:nvPr/>
        </p:nvSpPr>
        <p:spPr>
          <a:xfrm>
            <a:off x="8170432" y="2281915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929</a:t>
            </a: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xmlns="" id="{998A4991-CC9E-438C-8B58-1F9E2B470B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0144434"/>
              </p:ext>
            </p:extLst>
          </p:nvPr>
        </p:nvGraphicFramePr>
        <p:xfrm>
          <a:off x="6097587" y="2046802"/>
          <a:ext cx="5418222" cy="3498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Rectángulo 12"/>
          <p:cNvSpPr/>
          <p:nvPr/>
        </p:nvSpPr>
        <p:spPr>
          <a:xfrm>
            <a:off x="711136" y="3341561"/>
            <a:ext cx="31662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200" dirty="0">
                <a:latin typeface="Univia Pro Book" panose="00000500000000000000" pitchFamily="50" charset="0"/>
                <a:cs typeface="Arial" panose="020B0604020202020204" pitchFamily="34" charset="0"/>
              </a:rPr>
              <a:t>EL PLANTEL DE MATIAS ROMERO  EXISTE DON TIPOS DE DISCAPACIDAD (FISICA/MOTRIZ Y BAJA VISIÓN).</a:t>
            </a: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452514"/>
              </p:ext>
            </p:extLst>
          </p:nvPr>
        </p:nvGraphicFramePr>
        <p:xfrm>
          <a:off x="390525" y="4489743"/>
          <a:ext cx="5003799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71001">
                  <a:extLst>
                    <a:ext uri="{9D8B030D-6E8A-4147-A177-3AD203B41FA5}">
                      <a16:colId xmlns:a16="http://schemas.microsoft.com/office/drawing/2014/main" xmlns="" val="3556907040"/>
                    </a:ext>
                  </a:extLst>
                </a:gridCol>
                <a:gridCol w="1106304">
                  <a:extLst>
                    <a:ext uri="{9D8B030D-6E8A-4147-A177-3AD203B41FA5}">
                      <a16:colId xmlns:a16="http://schemas.microsoft.com/office/drawing/2014/main" xmlns="" val="448090448"/>
                    </a:ext>
                  </a:extLst>
                </a:gridCol>
                <a:gridCol w="972784">
                  <a:extLst>
                    <a:ext uri="{9D8B030D-6E8A-4147-A177-3AD203B41FA5}">
                      <a16:colId xmlns:a16="http://schemas.microsoft.com/office/drawing/2014/main" xmlns="" val="1185153217"/>
                    </a:ext>
                  </a:extLst>
                </a:gridCol>
                <a:gridCol w="953710">
                  <a:extLst>
                    <a:ext uri="{9D8B030D-6E8A-4147-A177-3AD203B41FA5}">
                      <a16:colId xmlns:a16="http://schemas.microsoft.com/office/drawing/2014/main" xmlns="" val="398365058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ALUMNOS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6415736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PLANTEL 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FISICA/MOTRIZ</a:t>
                      </a:r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BAJA VISIÓN</a:t>
                      </a:r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TOTAL DE ALUMNOS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332200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05 MATIAS ROMERO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3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34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37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93089829"/>
                  </a:ext>
                </a:extLst>
              </a:tr>
            </a:tbl>
          </a:graphicData>
        </a:graphic>
      </p:graphicFrame>
      <p:graphicFrame>
        <p:nvGraphicFramePr>
          <p:cNvPr id="16" name="Tab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831938"/>
              </p:ext>
            </p:extLst>
          </p:nvPr>
        </p:nvGraphicFramePr>
        <p:xfrm>
          <a:off x="1103051" y="1960085"/>
          <a:ext cx="4221569" cy="68008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221569">
                  <a:extLst>
                    <a:ext uri="{9D8B030D-6E8A-4147-A177-3AD203B41FA5}">
                      <a16:colId xmlns:a16="http://schemas.microsoft.com/office/drawing/2014/main" xmlns="" val="460048725"/>
                    </a:ext>
                  </a:extLst>
                </a:gridCol>
              </a:tblGrid>
              <a:tr h="54236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EXISTE UNA MATRICULA DE</a:t>
                      </a:r>
                      <a:r>
                        <a:rPr lang="es-MX" sz="14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 6,364  </a:t>
                      </a:r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ALUMNOS DE LOS CUALES </a:t>
                      </a:r>
                      <a:r>
                        <a:rPr lang="es-MX" sz="16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0.58 % </a:t>
                      </a:r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SON ALUMNOS CON DISCAPACIDAD.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596299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8752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3477" y="363772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946267" y="1377347"/>
            <a:ext cx="10577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/>
            <a:r>
              <a:rPr lang="es-ES" sz="1600" b="1" dirty="0">
                <a:solidFill>
                  <a:srgbClr val="C00000"/>
                </a:solidFill>
                <a:latin typeface="Univia Pro Book" panose="00000500000000000000" pitchFamily="50" charset="0"/>
                <a:ea typeface="Times New Roman" panose="02020603050405020304" pitchFamily="18" charset="0"/>
              </a:rPr>
              <a:t>LA REGIÓN DE LA SIERRA NORTE </a:t>
            </a:r>
            <a:r>
              <a:rPr lang="es-MX" sz="1600" b="1" dirty="0">
                <a:solidFill>
                  <a:srgbClr val="C00000"/>
                </a:solidFill>
                <a:latin typeface="Univia Pro Book" panose="00000500000000000000" pitchFamily="50" charset="0"/>
                <a:cs typeface="Arial" panose="020B0604020202020204" pitchFamily="34" charset="0"/>
              </a:rPr>
              <a:t>EXISTEN 2 PLANTELES CON 8 ALUMNOS CON DISCAPACIDAD   </a:t>
            </a:r>
          </a:p>
          <a:p>
            <a:pPr marL="228600" algn="just">
              <a:spcAft>
                <a:spcPts val="0"/>
              </a:spcAft>
            </a:pPr>
            <a:endParaRPr lang="es-MX" sz="1600" b="1" dirty="0">
              <a:solidFill>
                <a:srgbClr val="C00000"/>
              </a:solidFill>
              <a:effectLst/>
              <a:latin typeface="Univia Pro Book" panose="00000500000000000000" pitchFamily="50" charset="0"/>
              <a:ea typeface="Times New Roman" panose="02020603050405020304" pitchFamily="18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390525" y="1783921"/>
            <a:ext cx="11437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MX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7" name="Picture 3" descr="logo coba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32" y="363772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ángulo 44"/>
          <p:cNvSpPr/>
          <p:nvPr/>
        </p:nvSpPr>
        <p:spPr>
          <a:xfrm>
            <a:off x="2066923" y="2452105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272</a:t>
            </a:r>
          </a:p>
        </p:txBody>
      </p:sp>
      <p:graphicFrame>
        <p:nvGraphicFramePr>
          <p:cNvPr id="18" name="Gráfico 17">
            <a:extLst>
              <a:ext uri="{FF2B5EF4-FFF2-40B4-BE49-F238E27FC236}">
                <a16:creationId xmlns:a16="http://schemas.microsoft.com/office/drawing/2014/main" xmlns="" id="{AFF33CEE-8E75-4074-BBF1-CCCB4EEC2D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4144493"/>
              </p:ext>
            </p:extLst>
          </p:nvPr>
        </p:nvGraphicFramePr>
        <p:xfrm>
          <a:off x="7634312" y="2232028"/>
          <a:ext cx="4193253" cy="2679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" name="Rectángulo 18"/>
          <p:cNvSpPr/>
          <p:nvPr/>
        </p:nvSpPr>
        <p:spPr>
          <a:xfrm>
            <a:off x="9210675" y="2507845"/>
            <a:ext cx="128272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89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9209034" y="4788029"/>
            <a:ext cx="11240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1000" dirty="0">
                <a:solidFill>
                  <a:srgbClr val="58585B"/>
                </a:solidFill>
                <a:latin typeface="Univia Pro Book" panose="00000500000000000000" pitchFamily="50" charset="0"/>
                <a:cs typeface="Arial" panose="020B0604020202020204" pitchFamily="34" charset="0"/>
              </a:rPr>
              <a:t>FISICA/MOTRIZ</a:t>
            </a:r>
          </a:p>
        </p:txBody>
      </p:sp>
      <p:graphicFrame>
        <p:nvGraphicFramePr>
          <p:cNvPr id="21" name="Tabl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532265"/>
              </p:ext>
            </p:extLst>
          </p:nvPr>
        </p:nvGraphicFramePr>
        <p:xfrm>
          <a:off x="3601614" y="1844225"/>
          <a:ext cx="4221569" cy="68008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221569">
                  <a:extLst>
                    <a:ext uri="{9D8B030D-6E8A-4147-A177-3AD203B41FA5}">
                      <a16:colId xmlns:a16="http://schemas.microsoft.com/office/drawing/2014/main" xmlns="" val="4600487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EXISTE UNA MATRICULA DE </a:t>
                      </a:r>
                      <a:r>
                        <a:rPr lang="es-MX" sz="14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737</a:t>
                      </a:r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  ALUMNOS DE LOS CUALES </a:t>
                      </a:r>
                      <a:r>
                        <a:rPr lang="es-MX" sz="16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1.08 % </a:t>
                      </a:r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SON ALUMNOS CON DISCAPACIDAD.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596299670"/>
                  </a:ext>
                </a:extLst>
              </a:tr>
            </a:tbl>
          </a:graphicData>
        </a:graphic>
      </p:graphicFrame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075524"/>
              </p:ext>
            </p:extLst>
          </p:nvPr>
        </p:nvGraphicFramePr>
        <p:xfrm>
          <a:off x="2066923" y="5279290"/>
          <a:ext cx="7607300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70968">
                  <a:extLst>
                    <a:ext uri="{9D8B030D-6E8A-4147-A177-3AD203B41FA5}">
                      <a16:colId xmlns:a16="http://schemas.microsoft.com/office/drawing/2014/main" xmlns="" val="2903645896"/>
                    </a:ext>
                  </a:extLst>
                </a:gridCol>
                <a:gridCol w="1926462">
                  <a:extLst>
                    <a:ext uri="{9D8B030D-6E8A-4147-A177-3AD203B41FA5}">
                      <a16:colId xmlns:a16="http://schemas.microsoft.com/office/drawing/2014/main" xmlns="" val="64136050"/>
                    </a:ext>
                  </a:extLst>
                </a:gridCol>
                <a:gridCol w="972768">
                  <a:extLst>
                    <a:ext uri="{9D8B030D-6E8A-4147-A177-3AD203B41FA5}">
                      <a16:colId xmlns:a16="http://schemas.microsoft.com/office/drawing/2014/main" xmlns="" val="3276260807"/>
                    </a:ext>
                  </a:extLst>
                </a:gridCol>
                <a:gridCol w="953694">
                  <a:extLst>
                    <a:ext uri="{9D8B030D-6E8A-4147-A177-3AD203B41FA5}">
                      <a16:colId xmlns:a16="http://schemas.microsoft.com/office/drawing/2014/main" xmlns="" val="2115937378"/>
                    </a:ext>
                  </a:extLst>
                </a:gridCol>
                <a:gridCol w="1020453">
                  <a:extLst>
                    <a:ext uri="{9D8B030D-6E8A-4147-A177-3AD203B41FA5}">
                      <a16:colId xmlns:a16="http://schemas.microsoft.com/office/drawing/2014/main" xmlns="" val="2923679824"/>
                    </a:ext>
                  </a:extLst>
                </a:gridCol>
                <a:gridCol w="762955">
                  <a:extLst>
                    <a:ext uri="{9D8B030D-6E8A-4147-A177-3AD203B41FA5}">
                      <a16:colId xmlns:a16="http://schemas.microsoft.com/office/drawing/2014/main" xmlns="" val="178281574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ALUMNOS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2714548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PLANTEL 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SORDERA</a:t>
                      </a:r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BAJA VISIÓN</a:t>
                      </a:r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PSICOSOCIAL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FISICA/MOTRIZ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TOTAL DE ALUMNOS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705811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37 TAMAZULAPAN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4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6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748274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59 EL PROVENIR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 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2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2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825827503"/>
                  </a:ext>
                </a:extLst>
              </a:tr>
            </a:tbl>
          </a:graphicData>
        </a:graphic>
      </p:graphicFrame>
      <p:graphicFrame>
        <p:nvGraphicFramePr>
          <p:cNvPr id="22" name="Gráfico 21">
            <a:extLst>
              <a:ext uri="{FF2B5EF4-FFF2-40B4-BE49-F238E27FC236}">
                <a16:creationId xmlns:a16="http://schemas.microsoft.com/office/drawing/2014/main" xmlns="" id="{F1B042C6-94E3-4F7C-AD39-42229728A6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6966926"/>
              </p:ext>
            </p:extLst>
          </p:nvPr>
        </p:nvGraphicFramePr>
        <p:xfrm>
          <a:off x="250763" y="2208519"/>
          <a:ext cx="5073857" cy="3089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044180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DPTO. NORMATIVIDAD Y ESTADISTICA </a:t>
            </a:r>
          </a:p>
        </p:txBody>
      </p:sp>
      <p:pic>
        <p:nvPicPr>
          <p:cNvPr id="5" name="Picture 3" descr="logo cob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32" y="363772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3477" y="363772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ángulo 6"/>
          <p:cNvSpPr/>
          <p:nvPr/>
        </p:nvSpPr>
        <p:spPr>
          <a:xfrm>
            <a:off x="946267" y="1377347"/>
            <a:ext cx="10577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/>
            <a:r>
              <a:rPr lang="es-ES" sz="1600" b="1" dirty="0">
                <a:solidFill>
                  <a:srgbClr val="C00000"/>
                </a:solidFill>
                <a:latin typeface="Univia Pro Book" panose="00000500000000000000" pitchFamily="50" charset="0"/>
                <a:ea typeface="Times New Roman" panose="02020603050405020304" pitchFamily="18" charset="0"/>
              </a:rPr>
              <a:t>LA REGIÓN DE LA SIERRA SUR </a:t>
            </a:r>
            <a:r>
              <a:rPr lang="es-MX" sz="1600" b="1" dirty="0">
                <a:solidFill>
                  <a:srgbClr val="C00000"/>
                </a:solidFill>
                <a:latin typeface="Univia Pro Book" panose="00000500000000000000" pitchFamily="50" charset="0"/>
                <a:cs typeface="Arial" panose="020B0604020202020204" pitchFamily="34" charset="0"/>
              </a:rPr>
              <a:t>EXISTEN 2 PLANTELES CON 13 ALUMNOS CON DISCAPACIDAD   </a:t>
            </a:r>
          </a:p>
          <a:p>
            <a:pPr marL="228600" algn="just">
              <a:spcAft>
                <a:spcPts val="0"/>
              </a:spcAft>
            </a:pPr>
            <a:endParaRPr lang="es-MX" sz="1600" b="1" dirty="0">
              <a:solidFill>
                <a:srgbClr val="C00000"/>
              </a:solidFill>
              <a:effectLst/>
              <a:latin typeface="Univia Pro Book" panose="00000500000000000000" pitchFamily="50" charset="0"/>
              <a:ea typeface="Times New Roman" panose="02020603050405020304" pitchFamily="18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2A14E6C7-9391-4D61-9083-D7A4C47983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0330406"/>
              </p:ext>
            </p:extLst>
          </p:nvPr>
        </p:nvGraphicFramePr>
        <p:xfrm>
          <a:off x="4654404" y="2107511"/>
          <a:ext cx="4996701" cy="3373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46567"/>
              </p:ext>
            </p:extLst>
          </p:nvPr>
        </p:nvGraphicFramePr>
        <p:xfrm>
          <a:off x="670553" y="4314373"/>
          <a:ext cx="2705100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xmlns="" val="1478380528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xmlns="" val="273579541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ALUMNOS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896727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PLANTEL </a:t>
                      </a:r>
                      <a:endParaRPr lang="es-MX" sz="1100" b="1" i="0" u="none" strike="noStrike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BAJA VISIÓN</a:t>
                      </a:r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5694239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06 PUTLA DE GUERRERO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>
                          <a:effectLst/>
                          <a:latin typeface="Univia Pro Book" panose="00000500000000000000" pitchFamily="50" charset="0"/>
                        </a:rPr>
                        <a:t>12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641790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43 AMUZGOS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1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93832981"/>
                  </a:ext>
                </a:extLst>
              </a:tr>
            </a:tbl>
          </a:graphicData>
        </a:graphic>
      </p:graphicFrame>
      <p:sp>
        <p:nvSpPr>
          <p:cNvPr id="11" name="Rectángulo 10"/>
          <p:cNvSpPr/>
          <p:nvPr/>
        </p:nvSpPr>
        <p:spPr>
          <a:xfrm>
            <a:off x="4894523" y="4579911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905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5035223" y="3255067"/>
            <a:ext cx="1340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800" dirty="0">
                <a:solidFill>
                  <a:srgbClr val="5858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MATRICULA TOTAL 260</a:t>
            </a:r>
          </a:p>
        </p:txBody>
      </p: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816329"/>
              </p:ext>
            </p:extLst>
          </p:nvPr>
        </p:nvGraphicFramePr>
        <p:xfrm>
          <a:off x="946267" y="2028317"/>
          <a:ext cx="4221569" cy="68008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221569">
                  <a:extLst>
                    <a:ext uri="{9D8B030D-6E8A-4147-A177-3AD203B41FA5}">
                      <a16:colId xmlns:a16="http://schemas.microsoft.com/office/drawing/2014/main" xmlns="" val="4600487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EXISTE UNA MATRICULA DE </a:t>
                      </a:r>
                      <a:r>
                        <a:rPr lang="es-MX" sz="14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1,994 </a:t>
                      </a:r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 ALUMNOS DE LOS CUALES </a:t>
                      </a:r>
                      <a:r>
                        <a:rPr lang="es-MX" sz="1600" b="1" i="0" u="none" strike="noStrike" dirty="0">
                          <a:effectLst/>
                          <a:latin typeface="Univia Pro Book" panose="00000500000000000000" pitchFamily="50" charset="0"/>
                        </a:rPr>
                        <a:t>0.65 % </a:t>
                      </a:r>
                      <a:r>
                        <a:rPr lang="es-MX" sz="1400" b="0" i="0" u="none" strike="noStrike" dirty="0">
                          <a:effectLst/>
                          <a:latin typeface="Univia Pro Book" panose="00000500000000000000" pitchFamily="50" charset="0"/>
                        </a:rPr>
                        <a:t>SON ALUMNOS CON DISCAPACIDAD.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Univia Pro Book" panose="00000500000000000000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596299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82757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1152</TotalTime>
  <Words>744</Words>
  <Application>Microsoft Office PowerPoint</Application>
  <PresentationFormat>Panorámica</PresentationFormat>
  <Paragraphs>244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Univia Pro Book</vt:lpstr>
      <vt:lpstr>Retrospección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Miguel Jahir Ruiz Castellanos</dc:creator>
  <cp:lastModifiedBy>Edith</cp:lastModifiedBy>
  <cp:revision>59</cp:revision>
  <cp:lastPrinted>2017-04-08T17:07:09Z</cp:lastPrinted>
  <dcterms:created xsi:type="dcterms:W3CDTF">2017-01-22T08:45:43Z</dcterms:created>
  <dcterms:modified xsi:type="dcterms:W3CDTF">2017-04-08T17:07:41Z</dcterms:modified>
</cp:coreProperties>
</file>