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8" r:id="rId4"/>
    <p:sldId id="269" r:id="rId5"/>
    <p:sldId id="270" r:id="rId6"/>
    <p:sldId id="271" r:id="rId7"/>
    <p:sldId id="272" r:id="rId8"/>
    <p:sldId id="274" r:id="rId9"/>
    <p:sldId id="275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C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ormatividad\Documents\matricula%20por%20%20regi&#243;n%20JESSI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/>
              <a:t>CAÑADA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(2)'!$J$2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(2)'!$B$3:$I$4</c:f>
              <c:strCache>
                <c:ptCount val="2"/>
                <c:pt idx="0">
                  <c:v>13 HUAUTLA DE JIMÉNEZ</c:v>
                </c:pt>
                <c:pt idx="1">
                  <c:v>45 TEOTITLÁN DE FLORES MAGÓN</c:v>
                </c:pt>
              </c:strCache>
            </c:strRef>
          </c:cat>
          <c:val>
            <c:numRef>
              <c:f>'[matricula por  región JESSI.xlsx]MATRICULA COBAO 2017-A (2)'!$J$3:$J$4</c:f>
            </c:numRef>
          </c:val>
          <c:extLst>
            <c:ext xmlns:c16="http://schemas.microsoft.com/office/drawing/2014/chart" uri="{C3380CC4-5D6E-409C-BE32-E72D297353CC}">
              <c16:uniqueId val="{00000000-CE54-4015-8C61-81A0770C80EF}"/>
            </c:ext>
          </c:extLst>
        </c:ser>
        <c:ser>
          <c:idx val="1"/>
          <c:order val="1"/>
          <c:tx>
            <c:strRef>
              <c:f>'[matricula por  región JESSI.xlsx]MATRICULA COBAO 2017-A (2)'!$K$2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(2)'!$B$3:$I$4</c:f>
              <c:strCache>
                <c:ptCount val="2"/>
                <c:pt idx="0">
                  <c:v>13 HUAUTLA DE JIMÉNEZ</c:v>
                </c:pt>
                <c:pt idx="1">
                  <c:v>45 TEOTITLÁN DE FLORES MAGÓN</c:v>
                </c:pt>
              </c:strCache>
            </c:strRef>
          </c:cat>
          <c:val>
            <c:numRef>
              <c:f>'[matricula por  región JESSI.xlsx]MATRICULA COBAO 2017-A (2)'!$K$3:$K$4</c:f>
            </c:numRef>
          </c:val>
          <c:extLst>
            <c:ext xmlns:c16="http://schemas.microsoft.com/office/drawing/2014/chart" uri="{C3380CC4-5D6E-409C-BE32-E72D297353CC}">
              <c16:uniqueId val="{00000001-CE54-4015-8C61-81A0770C80EF}"/>
            </c:ext>
          </c:extLst>
        </c:ser>
        <c:ser>
          <c:idx val="2"/>
          <c:order val="2"/>
          <c:tx>
            <c:strRef>
              <c:f>'[matricula por  región JESSI.xlsx]MATRICULA COBAO 2017-A (2)'!$L$2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E54-4015-8C61-81A0770C80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(2)'!$B$3:$I$4</c:f>
              <c:strCache>
                <c:ptCount val="2"/>
                <c:pt idx="0">
                  <c:v>13 HUAUTLA DE JIMÉNEZ</c:v>
                </c:pt>
                <c:pt idx="1">
                  <c:v>45 TEOTITLÁN DE FLORES MAGÓN</c:v>
                </c:pt>
              </c:strCache>
            </c:strRef>
          </c:cat>
          <c:val>
            <c:numRef>
              <c:f>'[matricula por  región JESSI.xlsx]MATRICULA COBAO 2017-A (2)'!$L$3:$L$4</c:f>
              <c:numCache>
                <c:formatCode>General</c:formatCode>
                <c:ptCount val="2"/>
                <c:pt idx="0">
                  <c:v>653</c:v>
                </c:pt>
                <c:pt idx="1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54-4015-8C61-81A0770C80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1794280"/>
        <c:axId val="532533944"/>
      </c:barChart>
      <c:catAx>
        <c:axId val="531794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2533944"/>
        <c:crosses val="autoZero"/>
        <c:auto val="1"/>
        <c:lblAlgn val="ctr"/>
        <c:lblOffset val="100"/>
        <c:noMultiLvlLbl val="0"/>
      </c:catAx>
      <c:valAx>
        <c:axId val="532533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1794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/>
              <a:t>COSTA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(2)'!$J$6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(2)'!$B$7:$I$25</c:f>
              <c:strCache>
                <c:ptCount val="19"/>
                <c:pt idx="0">
                  <c:v>03 PINOTEPA NACIONAL</c:v>
                </c:pt>
                <c:pt idx="1">
                  <c:v>22 HUATULCO</c:v>
                </c:pt>
                <c:pt idx="2">
                  <c:v>24 POCHUTLA</c:v>
                </c:pt>
                <c:pt idx="3">
                  <c:v>25 RÍO GRANDE</c:v>
                </c:pt>
                <c:pt idx="4">
                  <c:v>31 JUQUILA</c:v>
                </c:pt>
                <c:pt idx="5">
                  <c:v>33 LOXICHA</c:v>
                </c:pt>
                <c:pt idx="6">
                  <c:v>36 COLOTEPEC</c:v>
                </c:pt>
                <c:pt idx="7">
                  <c:v>40 BAJOS DE CHILA</c:v>
                </c:pt>
                <c:pt idx="8">
                  <c:v>48 HUAXPALTEPEC</c:v>
                </c:pt>
                <c:pt idx="9">
                  <c:v>52 PINOTEPA DE DON LUIS</c:v>
                </c:pt>
                <c:pt idx="10">
                  <c:v>53 SAN PEDRO MIXTEPEC</c:v>
                </c:pt>
                <c:pt idx="11">
                  <c:v>55 SAN JOSÉ DEL PROGRESO</c:v>
                </c:pt>
                <c:pt idx="12">
                  <c:v>57 LO DE SOTO</c:v>
                </c:pt>
                <c:pt idx="13">
                  <c:v>62 HUAZOLOTITLÁN</c:v>
                </c:pt>
                <c:pt idx="14">
                  <c:v>66 PUERTO ESCONDIDO</c:v>
                </c:pt>
                <c:pt idx="15">
                  <c:v>68 MECHOACÁN</c:v>
                </c:pt>
                <c:pt idx="16">
                  <c:v>CEA'02 PINOTEPA NACIONAL</c:v>
                </c:pt>
                <c:pt idx="17">
                  <c:v>CEA'12 HUATULCO</c:v>
                </c:pt>
                <c:pt idx="18">
                  <c:v>CEA'14 PUERTO ESCONDIDO</c:v>
                </c:pt>
              </c:strCache>
            </c:strRef>
          </c:cat>
          <c:val>
            <c:numRef>
              <c:f>'[matricula por  región JESSI.xlsx]MATRICULA COBAO 2017-A (2)'!$J$7:$J$25</c:f>
            </c:numRef>
          </c:val>
          <c:extLst>
            <c:ext xmlns:c16="http://schemas.microsoft.com/office/drawing/2014/chart" uri="{C3380CC4-5D6E-409C-BE32-E72D297353CC}">
              <c16:uniqueId val="{00000000-549A-4892-8B85-236D79459724}"/>
            </c:ext>
          </c:extLst>
        </c:ser>
        <c:ser>
          <c:idx val="1"/>
          <c:order val="1"/>
          <c:tx>
            <c:strRef>
              <c:f>'[matricula por  región JESSI.xlsx]MATRICULA COBAO 2017-A (2)'!$K$6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(2)'!$B$7:$I$25</c:f>
              <c:strCache>
                <c:ptCount val="19"/>
                <c:pt idx="0">
                  <c:v>03 PINOTEPA NACIONAL</c:v>
                </c:pt>
                <c:pt idx="1">
                  <c:v>22 HUATULCO</c:v>
                </c:pt>
                <c:pt idx="2">
                  <c:v>24 POCHUTLA</c:v>
                </c:pt>
                <c:pt idx="3">
                  <c:v>25 RÍO GRANDE</c:v>
                </c:pt>
                <c:pt idx="4">
                  <c:v>31 JUQUILA</c:v>
                </c:pt>
                <c:pt idx="5">
                  <c:v>33 LOXICHA</c:v>
                </c:pt>
                <c:pt idx="6">
                  <c:v>36 COLOTEPEC</c:v>
                </c:pt>
                <c:pt idx="7">
                  <c:v>40 BAJOS DE CHILA</c:v>
                </c:pt>
                <c:pt idx="8">
                  <c:v>48 HUAXPALTEPEC</c:v>
                </c:pt>
                <c:pt idx="9">
                  <c:v>52 PINOTEPA DE DON LUIS</c:v>
                </c:pt>
                <c:pt idx="10">
                  <c:v>53 SAN PEDRO MIXTEPEC</c:v>
                </c:pt>
                <c:pt idx="11">
                  <c:v>55 SAN JOSÉ DEL PROGRESO</c:v>
                </c:pt>
                <c:pt idx="12">
                  <c:v>57 LO DE SOTO</c:v>
                </c:pt>
                <c:pt idx="13">
                  <c:v>62 HUAZOLOTITLÁN</c:v>
                </c:pt>
                <c:pt idx="14">
                  <c:v>66 PUERTO ESCONDIDO</c:v>
                </c:pt>
                <c:pt idx="15">
                  <c:v>68 MECHOACÁN</c:v>
                </c:pt>
                <c:pt idx="16">
                  <c:v>CEA'02 PINOTEPA NACIONAL</c:v>
                </c:pt>
                <c:pt idx="17">
                  <c:v>CEA'12 HUATULCO</c:v>
                </c:pt>
                <c:pt idx="18">
                  <c:v>CEA'14 PUERTO ESCONDIDO</c:v>
                </c:pt>
              </c:strCache>
            </c:strRef>
          </c:cat>
          <c:val>
            <c:numRef>
              <c:f>'[matricula por  región JESSI.xlsx]MATRICULA COBAO 2017-A (2)'!$K$7:$K$25</c:f>
            </c:numRef>
          </c:val>
          <c:extLst>
            <c:ext xmlns:c16="http://schemas.microsoft.com/office/drawing/2014/chart" uri="{C3380CC4-5D6E-409C-BE32-E72D297353CC}">
              <c16:uniqueId val="{00000001-549A-4892-8B85-236D79459724}"/>
            </c:ext>
          </c:extLst>
        </c:ser>
        <c:ser>
          <c:idx val="2"/>
          <c:order val="2"/>
          <c:tx>
            <c:strRef>
              <c:f>'[matricula por  región JESSI.xlsx]MATRICULA COBAO 2017-A (2)'!$L$6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49A-4892-8B85-236D794597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49A-4892-8B85-236D7945972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49A-4892-8B85-236D7945972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49A-4892-8B85-236D7945972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49A-4892-8B85-236D7945972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49A-4892-8B85-236D7945972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49A-4892-8B85-236D79459724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49A-4892-8B85-236D79459724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9A-4892-8B85-236D7945972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49A-4892-8B85-236D79459724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49A-4892-8B85-236D79459724}"/>
              </c:ext>
            </c:extLst>
          </c:dPt>
          <c:dPt>
            <c:idx val="1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49A-4892-8B85-236D79459724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49A-4892-8B85-236D79459724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49A-4892-8B85-236D79459724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9A-4892-8B85-236D794597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(2)'!$B$7:$I$25</c:f>
              <c:strCache>
                <c:ptCount val="19"/>
                <c:pt idx="0">
                  <c:v>03 PINOTEPA NACIONAL</c:v>
                </c:pt>
                <c:pt idx="1">
                  <c:v>22 HUATULCO</c:v>
                </c:pt>
                <c:pt idx="2">
                  <c:v>24 POCHUTLA</c:v>
                </c:pt>
                <c:pt idx="3">
                  <c:v>25 RÍO GRANDE</c:v>
                </c:pt>
                <c:pt idx="4">
                  <c:v>31 JUQUILA</c:v>
                </c:pt>
                <c:pt idx="5">
                  <c:v>33 LOXICHA</c:v>
                </c:pt>
                <c:pt idx="6">
                  <c:v>36 COLOTEPEC</c:v>
                </c:pt>
                <c:pt idx="7">
                  <c:v>40 BAJOS DE CHILA</c:v>
                </c:pt>
                <c:pt idx="8">
                  <c:v>48 HUAXPALTEPEC</c:v>
                </c:pt>
                <c:pt idx="9">
                  <c:v>52 PINOTEPA DE DON LUIS</c:v>
                </c:pt>
                <c:pt idx="10">
                  <c:v>53 SAN PEDRO MIXTEPEC</c:v>
                </c:pt>
                <c:pt idx="11">
                  <c:v>55 SAN JOSÉ DEL PROGRESO</c:v>
                </c:pt>
                <c:pt idx="12">
                  <c:v>57 LO DE SOTO</c:v>
                </c:pt>
                <c:pt idx="13">
                  <c:v>62 HUAZOLOTITLÁN</c:v>
                </c:pt>
                <c:pt idx="14">
                  <c:v>66 PUERTO ESCONDIDO</c:v>
                </c:pt>
                <c:pt idx="15">
                  <c:v>68 MECHOACÁN</c:v>
                </c:pt>
                <c:pt idx="16">
                  <c:v>CEA'02 PINOTEPA NACIONAL</c:v>
                </c:pt>
                <c:pt idx="17">
                  <c:v>CEA'12 HUATULCO</c:v>
                </c:pt>
                <c:pt idx="18">
                  <c:v>CEA'14 PUERTO ESCONDIDO</c:v>
                </c:pt>
              </c:strCache>
            </c:strRef>
          </c:cat>
          <c:val>
            <c:numRef>
              <c:f>'[matricula por  región JESSI.xlsx]MATRICULA COBAO 2017-A (2)'!$L$7:$L$25</c:f>
              <c:numCache>
                <c:formatCode>General</c:formatCode>
                <c:ptCount val="19"/>
                <c:pt idx="0">
                  <c:v>1152</c:v>
                </c:pt>
                <c:pt idx="1">
                  <c:v>759</c:v>
                </c:pt>
                <c:pt idx="2">
                  <c:v>473</c:v>
                </c:pt>
                <c:pt idx="3">
                  <c:v>238</c:v>
                </c:pt>
                <c:pt idx="4">
                  <c:v>251</c:v>
                </c:pt>
                <c:pt idx="5">
                  <c:v>410</c:v>
                </c:pt>
                <c:pt idx="6">
                  <c:v>153</c:v>
                </c:pt>
                <c:pt idx="7">
                  <c:v>632</c:v>
                </c:pt>
                <c:pt idx="8">
                  <c:v>265</c:v>
                </c:pt>
                <c:pt idx="9">
                  <c:v>139</c:v>
                </c:pt>
                <c:pt idx="10">
                  <c:v>310</c:v>
                </c:pt>
                <c:pt idx="11">
                  <c:v>311</c:v>
                </c:pt>
                <c:pt idx="12">
                  <c:v>135</c:v>
                </c:pt>
                <c:pt idx="13">
                  <c:v>198</c:v>
                </c:pt>
                <c:pt idx="14">
                  <c:v>274</c:v>
                </c:pt>
                <c:pt idx="15">
                  <c:v>151</c:v>
                </c:pt>
                <c:pt idx="16">
                  <c:v>134</c:v>
                </c:pt>
                <c:pt idx="17">
                  <c:v>131</c:v>
                </c:pt>
                <c:pt idx="18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9A-4892-8B85-236D794597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6351616"/>
        <c:axId val="529501864"/>
      </c:barChart>
      <c:catAx>
        <c:axId val="536351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29501864"/>
        <c:crosses val="autoZero"/>
        <c:auto val="1"/>
        <c:lblAlgn val="ctr"/>
        <c:lblOffset val="100"/>
        <c:noMultiLvlLbl val="0"/>
      </c:catAx>
      <c:valAx>
        <c:axId val="529501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6351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/>
              <a:t>ISTMO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(2)'!$J$27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(2)'!$B$28:$I$45</c:f>
              <c:strCache>
                <c:ptCount val="18"/>
                <c:pt idx="0">
                  <c:v>02 ESPINAL</c:v>
                </c:pt>
                <c:pt idx="1">
                  <c:v>05 MATÍAS ROMERO</c:v>
                </c:pt>
                <c:pt idx="2">
                  <c:v>09 TAPANATEPEC</c:v>
                </c:pt>
                <c:pt idx="3">
                  <c:v>15 UNIÓN HIDALGO</c:v>
                </c:pt>
                <c:pt idx="4">
                  <c:v>19 TOLOSA ESTACIÓN DONAJÍ</c:v>
                </c:pt>
                <c:pt idx="5">
                  <c:v>20 NILTEPEC </c:v>
                </c:pt>
                <c:pt idx="6">
                  <c:v>23 IXHUATÁN</c:v>
                </c:pt>
                <c:pt idx="7">
                  <c:v>29 GUICHICOVI</c:v>
                </c:pt>
                <c:pt idx="8">
                  <c:v>35 JALAPA DEL MARQUÉS</c:v>
                </c:pt>
                <c:pt idx="9">
                  <c:v>56 IXTEPEC</c:v>
                </c:pt>
                <c:pt idx="10">
                  <c:v>58 REFORMA DE PINEDA</c:v>
                </c:pt>
                <c:pt idx="11">
                  <c:v>60 SAN BLAS ATEMPA</c:v>
                </c:pt>
                <c:pt idx="12">
                  <c:v>63 JUCHITÁN</c:v>
                </c:pt>
                <c:pt idx="13">
                  <c:v>CEA'05 JUCHITÁN</c:v>
                </c:pt>
                <c:pt idx="14">
                  <c:v>CEA'07 MATÍAS ROMERO</c:v>
                </c:pt>
                <c:pt idx="15">
                  <c:v>CEA'09 TEHUANTEPEC</c:v>
                </c:pt>
                <c:pt idx="16">
                  <c:v>CEA'10 CD IXTEPEC</c:v>
                </c:pt>
                <c:pt idx="17">
                  <c:v>CEA'11 SALINA CRUZ</c:v>
                </c:pt>
              </c:strCache>
            </c:strRef>
          </c:cat>
          <c:val>
            <c:numRef>
              <c:f>'[matricula por  región JESSI.xlsx]MATRICULA COBAO 2017-A (2)'!$J$28:$J$45</c:f>
            </c:numRef>
          </c:val>
          <c:extLst>
            <c:ext xmlns:c16="http://schemas.microsoft.com/office/drawing/2014/chart" uri="{C3380CC4-5D6E-409C-BE32-E72D297353CC}">
              <c16:uniqueId val="{00000000-51C8-4373-A240-7094EBE936DA}"/>
            </c:ext>
          </c:extLst>
        </c:ser>
        <c:ser>
          <c:idx val="1"/>
          <c:order val="1"/>
          <c:tx>
            <c:strRef>
              <c:f>'[matricula por  región JESSI.xlsx]MATRICULA COBAO 2017-A (2)'!$K$27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(2)'!$B$28:$I$45</c:f>
              <c:strCache>
                <c:ptCount val="18"/>
                <c:pt idx="0">
                  <c:v>02 ESPINAL</c:v>
                </c:pt>
                <c:pt idx="1">
                  <c:v>05 MATÍAS ROMERO</c:v>
                </c:pt>
                <c:pt idx="2">
                  <c:v>09 TAPANATEPEC</c:v>
                </c:pt>
                <c:pt idx="3">
                  <c:v>15 UNIÓN HIDALGO</c:v>
                </c:pt>
                <c:pt idx="4">
                  <c:v>19 TOLOSA ESTACIÓN DONAJÍ</c:v>
                </c:pt>
                <c:pt idx="5">
                  <c:v>20 NILTEPEC </c:v>
                </c:pt>
                <c:pt idx="6">
                  <c:v>23 IXHUATÁN</c:v>
                </c:pt>
                <c:pt idx="7">
                  <c:v>29 GUICHICOVI</c:v>
                </c:pt>
                <c:pt idx="8">
                  <c:v>35 JALAPA DEL MARQUÉS</c:v>
                </c:pt>
                <c:pt idx="9">
                  <c:v>56 IXTEPEC</c:v>
                </c:pt>
                <c:pt idx="10">
                  <c:v>58 REFORMA DE PINEDA</c:v>
                </c:pt>
                <c:pt idx="11">
                  <c:v>60 SAN BLAS ATEMPA</c:v>
                </c:pt>
                <c:pt idx="12">
                  <c:v>63 JUCHITÁN</c:v>
                </c:pt>
                <c:pt idx="13">
                  <c:v>CEA'05 JUCHITÁN</c:v>
                </c:pt>
                <c:pt idx="14">
                  <c:v>CEA'07 MATÍAS ROMERO</c:v>
                </c:pt>
                <c:pt idx="15">
                  <c:v>CEA'09 TEHUANTEPEC</c:v>
                </c:pt>
                <c:pt idx="16">
                  <c:v>CEA'10 CD IXTEPEC</c:v>
                </c:pt>
                <c:pt idx="17">
                  <c:v>CEA'11 SALINA CRUZ</c:v>
                </c:pt>
              </c:strCache>
            </c:strRef>
          </c:cat>
          <c:val>
            <c:numRef>
              <c:f>'[matricula por  región JESSI.xlsx]MATRICULA COBAO 2017-A (2)'!$K$28:$K$45</c:f>
            </c:numRef>
          </c:val>
          <c:extLst>
            <c:ext xmlns:c16="http://schemas.microsoft.com/office/drawing/2014/chart" uri="{C3380CC4-5D6E-409C-BE32-E72D297353CC}">
              <c16:uniqueId val="{00000001-51C8-4373-A240-7094EBE936DA}"/>
            </c:ext>
          </c:extLst>
        </c:ser>
        <c:ser>
          <c:idx val="2"/>
          <c:order val="2"/>
          <c:tx>
            <c:strRef>
              <c:f>'[matricula por  región JESSI.xlsx]MATRICULA COBAO 2017-A (2)'!$L$27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1C8-4373-A240-7094EBE936D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1C8-4373-A240-7094EBE936D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1C8-4373-A240-7094EBE936D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1C8-4373-A240-7094EBE936D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1C8-4373-A240-7094EBE936D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1C8-4373-A240-7094EBE936D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1C8-4373-A240-7094EBE936D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1C8-4373-A240-7094EBE936D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1C8-4373-A240-7094EBE936DA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1C8-4373-A240-7094EBE936D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1C8-4373-A240-7094EBE936DA}"/>
              </c:ext>
            </c:extLst>
          </c:dPt>
          <c:dPt>
            <c:idx val="1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1C8-4373-A240-7094EBE936DA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C8-4373-A240-7094EBE936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(2)'!$B$28:$I$45</c:f>
              <c:strCache>
                <c:ptCount val="18"/>
                <c:pt idx="0">
                  <c:v>02 ESPINAL</c:v>
                </c:pt>
                <c:pt idx="1">
                  <c:v>05 MATÍAS ROMERO</c:v>
                </c:pt>
                <c:pt idx="2">
                  <c:v>09 TAPANATEPEC</c:v>
                </c:pt>
                <c:pt idx="3">
                  <c:v>15 UNIÓN HIDALGO</c:v>
                </c:pt>
                <c:pt idx="4">
                  <c:v>19 TOLOSA ESTACIÓN DONAJÍ</c:v>
                </c:pt>
                <c:pt idx="5">
                  <c:v>20 NILTEPEC </c:v>
                </c:pt>
                <c:pt idx="6">
                  <c:v>23 IXHUATÁN</c:v>
                </c:pt>
                <c:pt idx="7">
                  <c:v>29 GUICHICOVI</c:v>
                </c:pt>
                <c:pt idx="8">
                  <c:v>35 JALAPA DEL MARQUÉS</c:v>
                </c:pt>
                <c:pt idx="9">
                  <c:v>56 IXTEPEC</c:v>
                </c:pt>
                <c:pt idx="10">
                  <c:v>58 REFORMA DE PINEDA</c:v>
                </c:pt>
                <c:pt idx="11">
                  <c:v>60 SAN BLAS ATEMPA</c:v>
                </c:pt>
                <c:pt idx="12">
                  <c:v>63 JUCHITÁN</c:v>
                </c:pt>
                <c:pt idx="13">
                  <c:v>CEA'05 JUCHITÁN</c:v>
                </c:pt>
                <c:pt idx="14">
                  <c:v>CEA'07 MATÍAS ROMERO</c:v>
                </c:pt>
                <c:pt idx="15">
                  <c:v>CEA'09 TEHUANTEPEC</c:v>
                </c:pt>
                <c:pt idx="16">
                  <c:v>CEA'10 CD IXTEPEC</c:v>
                </c:pt>
                <c:pt idx="17">
                  <c:v>CEA'11 SALINA CRUZ</c:v>
                </c:pt>
              </c:strCache>
            </c:strRef>
          </c:cat>
          <c:val>
            <c:numRef>
              <c:f>'[matricula por  región JESSI.xlsx]MATRICULA COBAO 2017-A (2)'!$L$28:$L$45</c:f>
              <c:numCache>
                <c:formatCode>General</c:formatCode>
                <c:ptCount val="18"/>
                <c:pt idx="0">
                  <c:v>1244</c:v>
                </c:pt>
                <c:pt idx="1">
                  <c:v>929</c:v>
                </c:pt>
                <c:pt idx="2">
                  <c:v>441</c:v>
                </c:pt>
                <c:pt idx="3">
                  <c:v>695</c:v>
                </c:pt>
                <c:pt idx="4">
                  <c:v>288</c:v>
                </c:pt>
                <c:pt idx="5">
                  <c:v>251</c:v>
                </c:pt>
                <c:pt idx="6">
                  <c:v>328</c:v>
                </c:pt>
                <c:pt idx="7">
                  <c:v>404</c:v>
                </c:pt>
                <c:pt idx="8">
                  <c:v>549</c:v>
                </c:pt>
                <c:pt idx="9">
                  <c:v>314</c:v>
                </c:pt>
                <c:pt idx="10">
                  <c:v>133</c:v>
                </c:pt>
                <c:pt idx="11">
                  <c:v>611</c:v>
                </c:pt>
                <c:pt idx="12">
                  <c:v>177</c:v>
                </c:pt>
                <c:pt idx="13">
                  <c:v>81</c:v>
                </c:pt>
                <c:pt idx="14">
                  <c:v>40</c:v>
                </c:pt>
                <c:pt idx="15">
                  <c:v>164</c:v>
                </c:pt>
                <c:pt idx="16">
                  <c:v>136</c:v>
                </c:pt>
                <c:pt idx="17">
                  <c:v>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C8-4373-A240-7094EBE936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6237896"/>
        <c:axId val="536235600"/>
      </c:barChart>
      <c:catAx>
        <c:axId val="536237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6235600"/>
        <c:crosses val="autoZero"/>
        <c:auto val="1"/>
        <c:lblAlgn val="ctr"/>
        <c:lblOffset val="100"/>
        <c:noMultiLvlLbl val="0"/>
      </c:catAx>
      <c:valAx>
        <c:axId val="536235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6237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/>
              <a:t>MIXTECA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(2)'!$J$47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(2)'!$B$48:$I$59</c:f>
              <c:strCache>
                <c:ptCount val="12"/>
                <c:pt idx="0">
                  <c:v>08 HUAJUAPAN DE LEÓN</c:v>
                </c:pt>
                <c:pt idx="1">
                  <c:v>10 SILACAYOAPAN</c:v>
                </c:pt>
                <c:pt idx="2">
                  <c:v>12 NOCHIXTLÁN</c:v>
                </c:pt>
                <c:pt idx="3">
                  <c:v>14 MARISCALA DE JUÁREZ</c:v>
                </c:pt>
                <c:pt idx="4">
                  <c:v>17 CHALCATONGO DE HIDALGO</c:v>
                </c:pt>
                <c:pt idx="5">
                  <c:v>18 CHAZUMBA</c:v>
                </c:pt>
                <c:pt idx="6">
                  <c:v>26 JUXTLAHUACA</c:v>
                </c:pt>
                <c:pt idx="7">
                  <c:v>38 TLAXIACO</c:v>
                </c:pt>
                <c:pt idx="8">
                  <c:v>49 TEPOSCOLULA</c:v>
                </c:pt>
                <c:pt idx="9">
                  <c:v>50 SANTIAGO YOSONDUA</c:v>
                </c:pt>
                <c:pt idx="10">
                  <c:v>67 EL RASTROJO</c:v>
                </c:pt>
                <c:pt idx="11">
                  <c:v>CEA'01 HUAJUAPAN DE LEÓN</c:v>
                </c:pt>
              </c:strCache>
            </c:strRef>
          </c:cat>
          <c:val>
            <c:numRef>
              <c:f>'[matricula por  región JESSI.xlsx]MATRICULA COBAO 2017-A (2)'!$J$48:$J$59</c:f>
            </c:numRef>
          </c:val>
          <c:extLst>
            <c:ext xmlns:c16="http://schemas.microsoft.com/office/drawing/2014/chart" uri="{C3380CC4-5D6E-409C-BE32-E72D297353CC}">
              <c16:uniqueId val="{00000000-1C85-4C06-BF2B-63DACDA833FD}"/>
            </c:ext>
          </c:extLst>
        </c:ser>
        <c:ser>
          <c:idx val="1"/>
          <c:order val="1"/>
          <c:tx>
            <c:strRef>
              <c:f>'[matricula por  región JESSI.xlsx]MATRICULA COBAO 2017-A (2)'!$K$47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(2)'!$B$48:$I$59</c:f>
              <c:strCache>
                <c:ptCount val="12"/>
                <c:pt idx="0">
                  <c:v>08 HUAJUAPAN DE LEÓN</c:v>
                </c:pt>
                <c:pt idx="1">
                  <c:v>10 SILACAYOAPAN</c:v>
                </c:pt>
                <c:pt idx="2">
                  <c:v>12 NOCHIXTLÁN</c:v>
                </c:pt>
                <c:pt idx="3">
                  <c:v>14 MARISCALA DE JUÁREZ</c:v>
                </c:pt>
                <c:pt idx="4">
                  <c:v>17 CHALCATONGO DE HIDALGO</c:v>
                </c:pt>
                <c:pt idx="5">
                  <c:v>18 CHAZUMBA</c:v>
                </c:pt>
                <c:pt idx="6">
                  <c:v>26 JUXTLAHUACA</c:v>
                </c:pt>
                <c:pt idx="7">
                  <c:v>38 TLAXIACO</c:v>
                </c:pt>
                <c:pt idx="8">
                  <c:v>49 TEPOSCOLULA</c:v>
                </c:pt>
                <c:pt idx="9">
                  <c:v>50 SANTIAGO YOSONDUA</c:v>
                </c:pt>
                <c:pt idx="10">
                  <c:v>67 EL RASTROJO</c:v>
                </c:pt>
                <c:pt idx="11">
                  <c:v>CEA'01 HUAJUAPAN DE LEÓN</c:v>
                </c:pt>
              </c:strCache>
            </c:strRef>
          </c:cat>
          <c:val>
            <c:numRef>
              <c:f>'[matricula por  región JESSI.xlsx]MATRICULA COBAO 2017-A (2)'!$K$48:$K$59</c:f>
            </c:numRef>
          </c:val>
          <c:extLst>
            <c:ext xmlns:c16="http://schemas.microsoft.com/office/drawing/2014/chart" uri="{C3380CC4-5D6E-409C-BE32-E72D297353CC}">
              <c16:uniqueId val="{00000001-1C85-4C06-BF2B-63DACDA833FD}"/>
            </c:ext>
          </c:extLst>
        </c:ser>
        <c:ser>
          <c:idx val="2"/>
          <c:order val="2"/>
          <c:tx>
            <c:strRef>
              <c:f>'[matricula por  región JESSI.xlsx]MATRICULA COBAO 2017-A (2)'!$L$47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C85-4C06-BF2B-63DACDA833F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1C85-4C06-BF2B-63DACDA833F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C85-4C06-BF2B-63DACDA833F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1C85-4C06-BF2B-63DACDA833F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C85-4C06-BF2B-63DACDA833F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C85-4C06-BF2B-63DACDA833F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C85-4C06-BF2B-63DACDA833F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C85-4C06-BF2B-63DACDA833F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C85-4C06-BF2B-63DACDA833F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C85-4C06-BF2B-63DACDA833F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85-4C06-BF2B-63DACDA833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(2)'!$B$48:$I$59</c:f>
              <c:strCache>
                <c:ptCount val="12"/>
                <c:pt idx="0">
                  <c:v>08 HUAJUAPAN DE LEÓN</c:v>
                </c:pt>
                <c:pt idx="1">
                  <c:v>10 SILACAYOAPAN</c:v>
                </c:pt>
                <c:pt idx="2">
                  <c:v>12 NOCHIXTLÁN</c:v>
                </c:pt>
                <c:pt idx="3">
                  <c:v>14 MARISCALA DE JUÁREZ</c:v>
                </c:pt>
                <c:pt idx="4">
                  <c:v>17 CHALCATONGO DE HIDALGO</c:v>
                </c:pt>
                <c:pt idx="5">
                  <c:v>18 CHAZUMBA</c:v>
                </c:pt>
                <c:pt idx="6">
                  <c:v>26 JUXTLAHUACA</c:v>
                </c:pt>
                <c:pt idx="7">
                  <c:v>38 TLAXIACO</c:v>
                </c:pt>
                <c:pt idx="8">
                  <c:v>49 TEPOSCOLULA</c:v>
                </c:pt>
                <c:pt idx="9">
                  <c:v>50 SANTIAGO YOSONDUA</c:v>
                </c:pt>
                <c:pt idx="10">
                  <c:v>67 EL RASTROJO</c:v>
                </c:pt>
                <c:pt idx="11">
                  <c:v>CEA'01 HUAJUAPAN DE LEÓN</c:v>
                </c:pt>
              </c:strCache>
            </c:strRef>
          </c:cat>
          <c:val>
            <c:numRef>
              <c:f>'[matricula por  región JESSI.xlsx]MATRICULA COBAO 2017-A (2)'!$L$48:$L$59</c:f>
              <c:numCache>
                <c:formatCode>General</c:formatCode>
                <c:ptCount val="12"/>
                <c:pt idx="0">
                  <c:v>1047</c:v>
                </c:pt>
                <c:pt idx="1">
                  <c:v>178</c:v>
                </c:pt>
                <c:pt idx="2">
                  <c:v>701</c:v>
                </c:pt>
                <c:pt idx="3">
                  <c:v>212</c:v>
                </c:pt>
                <c:pt idx="4">
                  <c:v>314</c:v>
                </c:pt>
                <c:pt idx="5">
                  <c:v>182</c:v>
                </c:pt>
                <c:pt idx="6">
                  <c:v>398</c:v>
                </c:pt>
                <c:pt idx="7">
                  <c:v>376</c:v>
                </c:pt>
                <c:pt idx="8">
                  <c:v>267</c:v>
                </c:pt>
                <c:pt idx="9">
                  <c:v>159</c:v>
                </c:pt>
                <c:pt idx="10">
                  <c:v>249</c:v>
                </c:pt>
                <c:pt idx="11">
                  <c:v>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85-4C06-BF2B-63DACDA833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1716136"/>
        <c:axId val="531715808"/>
      </c:barChart>
      <c:catAx>
        <c:axId val="531716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1715808"/>
        <c:crosses val="autoZero"/>
        <c:auto val="1"/>
        <c:lblAlgn val="ctr"/>
        <c:lblOffset val="100"/>
        <c:noMultiLvlLbl val="0"/>
      </c:catAx>
      <c:valAx>
        <c:axId val="531715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1716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PAPALOAPAN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(2)'!$J$61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(2)'!$B$62:$I$69</c:f>
              <c:strCache>
                <c:ptCount val="8"/>
                <c:pt idx="0">
                  <c:v>07 TUXTEPEC</c:v>
                </c:pt>
                <c:pt idx="1">
                  <c:v>16 ESTACIÓN VICENTE</c:v>
                </c:pt>
                <c:pt idx="2">
                  <c:v>21 OJITLÁN</c:v>
                </c:pt>
                <c:pt idx="3">
                  <c:v>28 JALAPA DE DÍAZ</c:v>
                </c:pt>
                <c:pt idx="4">
                  <c:v>47 LOMA BONITA</c:v>
                </c:pt>
                <c:pt idx="5">
                  <c:v>51 SAN MIGUEL SOYALTEPEC</c:v>
                </c:pt>
                <c:pt idx="6">
                  <c:v>54 CHILTEPEC</c:v>
                </c:pt>
                <c:pt idx="7">
                  <c:v>CEA'04 TUXTEPEC</c:v>
                </c:pt>
              </c:strCache>
            </c:strRef>
          </c:cat>
          <c:val>
            <c:numRef>
              <c:f>'[matricula por  región JESSI.xlsx]MATRICULA COBAO 2017-A (2)'!$J$62:$J$69</c:f>
            </c:numRef>
          </c:val>
          <c:extLst>
            <c:ext xmlns:c16="http://schemas.microsoft.com/office/drawing/2014/chart" uri="{C3380CC4-5D6E-409C-BE32-E72D297353CC}">
              <c16:uniqueId val="{00000000-DAC3-4BB9-8EEA-B9CA928D30D8}"/>
            </c:ext>
          </c:extLst>
        </c:ser>
        <c:ser>
          <c:idx val="1"/>
          <c:order val="1"/>
          <c:tx>
            <c:strRef>
              <c:f>'[matricula por  región JESSI.xlsx]MATRICULA COBAO 2017-A (2)'!$K$61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(2)'!$B$62:$I$69</c:f>
              <c:strCache>
                <c:ptCount val="8"/>
                <c:pt idx="0">
                  <c:v>07 TUXTEPEC</c:v>
                </c:pt>
                <c:pt idx="1">
                  <c:v>16 ESTACIÓN VICENTE</c:v>
                </c:pt>
                <c:pt idx="2">
                  <c:v>21 OJITLÁN</c:v>
                </c:pt>
                <c:pt idx="3">
                  <c:v>28 JALAPA DE DÍAZ</c:v>
                </c:pt>
                <c:pt idx="4">
                  <c:v>47 LOMA BONITA</c:v>
                </c:pt>
                <c:pt idx="5">
                  <c:v>51 SAN MIGUEL SOYALTEPEC</c:v>
                </c:pt>
                <c:pt idx="6">
                  <c:v>54 CHILTEPEC</c:v>
                </c:pt>
                <c:pt idx="7">
                  <c:v>CEA'04 TUXTEPEC</c:v>
                </c:pt>
              </c:strCache>
            </c:strRef>
          </c:cat>
          <c:val>
            <c:numRef>
              <c:f>'[matricula por  región JESSI.xlsx]MATRICULA COBAO 2017-A (2)'!$K$62:$K$69</c:f>
            </c:numRef>
          </c:val>
          <c:extLst>
            <c:ext xmlns:c16="http://schemas.microsoft.com/office/drawing/2014/chart" uri="{C3380CC4-5D6E-409C-BE32-E72D297353CC}">
              <c16:uniqueId val="{00000001-DAC3-4BB9-8EEA-B9CA928D30D8}"/>
            </c:ext>
          </c:extLst>
        </c:ser>
        <c:ser>
          <c:idx val="2"/>
          <c:order val="2"/>
          <c:tx>
            <c:strRef>
              <c:f>'[matricula por  región JESSI.xlsx]MATRICULA COBAO 2017-A (2)'!$L$61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AC3-4BB9-8EEA-B9CA928D30D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AC3-4BB9-8EEA-B9CA928D30D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AC3-4BB9-8EEA-B9CA928D30D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AC3-4BB9-8EEA-B9CA928D30D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C3-4BB9-8EEA-B9CA928D30D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AC3-4BB9-8EEA-B9CA928D30D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AC3-4BB9-8EEA-B9CA928D30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(2)'!$B$62:$I$69</c:f>
              <c:strCache>
                <c:ptCount val="8"/>
                <c:pt idx="0">
                  <c:v>07 TUXTEPEC</c:v>
                </c:pt>
                <c:pt idx="1">
                  <c:v>16 ESTACIÓN VICENTE</c:v>
                </c:pt>
                <c:pt idx="2">
                  <c:v>21 OJITLÁN</c:v>
                </c:pt>
                <c:pt idx="3">
                  <c:v>28 JALAPA DE DÍAZ</c:v>
                </c:pt>
                <c:pt idx="4">
                  <c:v>47 LOMA BONITA</c:v>
                </c:pt>
                <c:pt idx="5">
                  <c:v>51 SAN MIGUEL SOYALTEPEC</c:v>
                </c:pt>
                <c:pt idx="6">
                  <c:v>54 CHILTEPEC</c:v>
                </c:pt>
                <c:pt idx="7">
                  <c:v>CEA'04 TUXTEPEC</c:v>
                </c:pt>
              </c:strCache>
            </c:strRef>
          </c:cat>
          <c:val>
            <c:numRef>
              <c:f>'[matricula por  región JESSI.xlsx]MATRICULA COBAO 2017-A (2)'!$L$62:$L$69</c:f>
              <c:numCache>
                <c:formatCode>General</c:formatCode>
                <c:ptCount val="8"/>
                <c:pt idx="0">
                  <c:v>1370</c:v>
                </c:pt>
                <c:pt idx="1">
                  <c:v>519</c:v>
                </c:pt>
                <c:pt idx="2">
                  <c:v>369</c:v>
                </c:pt>
                <c:pt idx="3">
                  <c:v>504</c:v>
                </c:pt>
                <c:pt idx="4">
                  <c:v>364</c:v>
                </c:pt>
                <c:pt idx="5">
                  <c:v>232</c:v>
                </c:pt>
                <c:pt idx="6">
                  <c:v>182</c:v>
                </c:pt>
                <c:pt idx="7">
                  <c:v>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C3-4BB9-8EEA-B9CA928D30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9763632"/>
        <c:axId val="369099176"/>
      </c:barChart>
      <c:catAx>
        <c:axId val="369763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69099176"/>
        <c:crosses val="autoZero"/>
        <c:auto val="1"/>
        <c:lblAlgn val="ctr"/>
        <c:lblOffset val="100"/>
        <c:noMultiLvlLbl val="0"/>
      </c:catAx>
      <c:valAx>
        <c:axId val="369099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6976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s-MX"/>
              <a:t>SIERRA NORTE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(2)'!$J$71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(2)'!$B$72:$I$75</c:f>
              <c:strCache>
                <c:ptCount val="4"/>
                <c:pt idx="0">
                  <c:v>37 TAMAZULAPAN</c:v>
                </c:pt>
                <c:pt idx="1">
                  <c:v>41 TOTONTEPEC</c:v>
                </c:pt>
                <c:pt idx="2">
                  <c:v>59 EL PORVENIR</c:v>
                </c:pt>
                <c:pt idx="3">
                  <c:v>64 XIACUÍ</c:v>
                </c:pt>
              </c:strCache>
            </c:strRef>
          </c:cat>
          <c:val>
            <c:numRef>
              <c:f>'[matricula por  región JESSI.xlsx]MATRICULA COBAO 2017-A (2)'!$J$72:$J$75</c:f>
            </c:numRef>
          </c:val>
          <c:extLst>
            <c:ext xmlns:c16="http://schemas.microsoft.com/office/drawing/2014/chart" uri="{C3380CC4-5D6E-409C-BE32-E72D297353CC}">
              <c16:uniqueId val="{00000000-2A10-45E6-AFA7-1B483B255108}"/>
            </c:ext>
          </c:extLst>
        </c:ser>
        <c:ser>
          <c:idx val="1"/>
          <c:order val="1"/>
          <c:tx>
            <c:strRef>
              <c:f>'[matricula por  región JESSI.xlsx]MATRICULA COBAO 2017-A (2)'!$K$71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(2)'!$B$72:$I$75</c:f>
              <c:strCache>
                <c:ptCount val="4"/>
                <c:pt idx="0">
                  <c:v>37 TAMAZULAPAN</c:v>
                </c:pt>
                <c:pt idx="1">
                  <c:v>41 TOTONTEPEC</c:v>
                </c:pt>
                <c:pt idx="2">
                  <c:v>59 EL PORVENIR</c:v>
                </c:pt>
                <c:pt idx="3">
                  <c:v>64 XIACUÍ</c:v>
                </c:pt>
              </c:strCache>
            </c:strRef>
          </c:cat>
          <c:val>
            <c:numRef>
              <c:f>'[matricula por  región JESSI.xlsx]MATRICULA COBAO 2017-A (2)'!$K$72:$K$75</c:f>
            </c:numRef>
          </c:val>
          <c:extLst>
            <c:ext xmlns:c16="http://schemas.microsoft.com/office/drawing/2014/chart" uri="{C3380CC4-5D6E-409C-BE32-E72D297353CC}">
              <c16:uniqueId val="{00000001-2A10-45E6-AFA7-1B483B255108}"/>
            </c:ext>
          </c:extLst>
        </c:ser>
        <c:ser>
          <c:idx val="2"/>
          <c:order val="2"/>
          <c:tx>
            <c:strRef>
              <c:f>'[matricula por  región JESSI.xlsx]MATRICULA COBAO 2017-A (2)'!$L$71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A10-45E6-AFA7-1B483B25510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A10-45E6-AFA7-1B483B25510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A10-45E6-AFA7-1B483B2551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(2)'!$B$72:$I$75</c:f>
              <c:strCache>
                <c:ptCount val="4"/>
                <c:pt idx="0">
                  <c:v>37 TAMAZULAPAN</c:v>
                </c:pt>
                <c:pt idx="1">
                  <c:v>41 TOTONTEPEC</c:v>
                </c:pt>
                <c:pt idx="2">
                  <c:v>59 EL PORVENIR</c:v>
                </c:pt>
                <c:pt idx="3">
                  <c:v>64 XIACUÍ</c:v>
                </c:pt>
              </c:strCache>
            </c:strRef>
          </c:cat>
          <c:val>
            <c:numRef>
              <c:f>'[matricula por  región JESSI.xlsx]MATRICULA COBAO 2017-A (2)'!$L$72:$L$75</c:f>
              <c:numCache>
                <c:formatCode>General</c:formatCode>
                <c:ptCount val="4"/>
                <c:pt idx="0">
                  <c:v>272</c:v>
                </c:pt>
                <c:pt idx="1">
                  <c:v>171</c:v>
                </c:pt>
                <c:pt idx="2">
                  <c:v>89</c:v>
                </c:pt>
                <c:pt idx="3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10-45E6-AFA7-1B483B255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3334872"/>
        <c:axId val="533335200"/>
      </c:barChart>
      <c:catAx>
        <c:axId val="533334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3335200"/>
        <c:crosses val="autoZero"/>
        <c:auto val="1"/>
        <c:lblAlgn val="ctr"/>
        <c:lblOffset val="100"/>
        <c:noMultiLvlLbl val="0"/>
      </c:catAx>
      <c:valAx>
        <c:axId val="533335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3334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 dirty="0"/>
              <a:t>SIERRA</a:t>
            </a:r>
            <a:r>
              <a:rPr lang="en-US" baseline="0" dirty="0"/>
              <a:t> SUR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(2)'!$J$77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(2)'!$B$78:$I$80</c:f>
              <c:strCache>
                <c:ptCount val="3"/>
                <c:pt idx="0">
                  <c:v>06 PUTLA DE GUERRERO</c:v>
                </c:pt>
                <c:pt idx="1">
                  <c:v>27 MIAHUTLÁN</c:v>
                </c:pt>
                <c:pt idx="2">
                  <c:v>43 AMUZGOS</c:v>
                </c:pt>
              </c:strCache>
            </c:strRef>
          </c:cat>
          <c:val>
            <c:numRef>
              <c:f>'[matricula por  región JESSI.xlsx]MATRICULA COBAO 2017-A (2)'!$J$78:$J$80</c:f>
            </c:numRef>
          </c:val>
          <c:extLst>
            <c:ext xmlns:c16="http://schemas.microsoft.com/office/drawing/2014/chart" uri="{C3380CC4-5D6E-409C-BE32-E72D297353CC}">
              <c16:uniqueId val="{00000000-C7D1-4246-A7D1-F2A512066F1E}"/>
            </c:ext>
          </c:extLst>
        </c:ser>
        <c:ser>
          <c:idx val="1"/>
          <c:order val="1"/>
          <c:tx>
            <c:strRef>
              <c:f>'[matricula por  región JESSI.xlsx]MATRICULA COBAO 2017-A (2)'!$K$77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(2)'!$B$78:$I$80</c:f>
              <c:strCache>
                <c:ptCount val="3"/>
                <c:pt idx="0">
                  <c:v>06 PUTLA DE GUERRERO</c:v>
                </c:pt>
                <c:pt idx="1">
                  <c:v>27 MIAHUTLÁN</c:v>
                </c:pt>
                <c:pt idx="2">
                  <c:v>43 AMUZGOS</c:v>
                </c:pt>
              </c:strCache>
            </c:strRef>
          </c:cat>
          <c:val>
            <c:numRef>
              <c:f>'[matricula por  región JESSI.xlsx]MATRICULA COBAO 2017-A (2)'!$K$78:$K$80</c:f>
            </c:numRef>
          </c:val>
          <c:extLst>
            <c:ext xmlns:c16="http://schemas.microsoft.com/office/drawing/2014/chart" uri="{C3380CC4-5D6E-409C-BE32-E72D297353CC}">
              <c16:uniqueId val="{00000001-C7D1-4246-A7D1-F2A512066F1E}"/>
            </c:ext>
          </c:extLst>
        </c:ser>
        <c:ser>
          <c:idx val="2"/>
          <c:order val="2"/>
          <c:tx>
            <c:strRef>
              <c:f>'[matricula por  región JESSI.xlsx]MATRICULA COBAO 2017-A (2)'!$L$77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7D1-4246-A7D1-F2A512066F1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D1-4246-A7D1-F2A512066F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(2)'!$B$78:$I$80</c:f>
              <c:strCache>
                <c:ptCount val="3"/>
                <c:pt idx="0">
                  <c:v>06 PUTLA DE GUERRERO</c:v>
                </c:pt>
                <c:pt idx="1">
                  <c:v>27 MIAHUTLÁN</c:v>
                </c:pt>
                <c:pt idx="2">
                  <c:v>43 AMUZGOS</c:v>
                </c:pt>
              </c:strCache>
            </c:strRef>
          </c:cat>
          <c:val>
            <c:numRef>
              <c:f>'[matricula por  región JESSI.xlsx]MATRICULA COBAO 2017-A (2)'!$L$78:$L$80</c:f>
              <c:numCache>
                <c:formatCode>General</c:formatCode>
                <c:ptCount val="3"/>
                <c:pt idx="0">
                  <c:v>905</c:v>
                </c:pt>
                <c:pt idx="1">
                  <c:v>829</c:v>
                </c:pt>
                <c:pt idx="2">
                  <c:v>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D1-4246-A7D1-F2A512066F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2589832"/>
        <c:axId val="532590488"/>
      </c:barChart>
      <c:catAx>
        <c:axId val="532589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2590488"/>
        <c:crosses val="autoZero"/>
        <c:auto val="1"/>
        <c:lblAlgn val="ctr"/>
        <c:lblOffset val="100"/>
        <c:noMultiLvlLbl val="0"/>
      </c:catAx>
      <c:valAx>
        <c:axId val="532590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2589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r>
              <a:rPr lang="en-US"/>
              <a:t>VALLES CENTRALES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'[matricula por  región JESSI.xlsx]MATRICULA COBAO 2017-A (2)'!$J$82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(2)'!$B$83:$I$97</c:f>
              <c:strCache>
                <c:ptCount val="15"/>
                <c:pt idx="0">
                  <c:v>01 PUEBLO NUEVO</c:v>
                </c:pt>
                <c:pt idx="1">
                  <c:v>04 EL TULE</c:v>
                </c:pt>
                <c:pt idx="2">
                  <c:v>11 EJUTLA DE CRESPO</c:v>
                </c:pt>
                <c:pt idx="3">
                  <c:v>30 GUILÁ</c:v>
                </c:pt>
                <c:pt idx="4">
                  <c:v>32 CUILAPAM</c:v>
                </c:pt>
                <c:pt idx="5">
                  <c:v>34 SAN ANTONINO</c:v>
                </c:pt>
                <c:pt idx="6">
                  <c:v>39 NAZARENO</c:v>
                </c:pt>
                <c:pt idx="7">
                  <c:v>42 HUITZO</c:v>
                </c:pt>
                <c:pt idx="8">
                  <c:v>44 SAN ANTONIO DE LA CAL</c:v>
                </c:pt>
                <c:pt idx="9">
                  <c:v>46 TLACOLULA</c:v>
                </c:pt>
                <c:pt idx="10">
                  <c:v>61 SAN BARTOLO</c:v>
                </c:pt>
                <c:pt idx="11">
                  <c:v>65 SAN PEDRO MARTÍR</c:v>
                </c:pt>
                <c:pt idx="12">
                  <c:v>CEA'03 EL TULE</c:v>
                </c:pt>
                <c:pt idx="13">
                  <c:v>CEA'08 PUEBLO NUEVO</c:v>
                </c:pt>
                <c:pt idx="14">
                  <c:v>CEA'13 REYES ETLA</c:v>
                </c:pt>
              </c:strCache>
            </c:strRef>
          </c:cat>
          <c:val>
            <c:numRef>
              <c:f>'[matricula por  región JESSI.xlsx]MATRICULA COBAO 2017-A (2)'!$J$83:$J$97</c:f>
            </c:numRef>
          </c:val>
          <c:extLst>
            <c:ext xmlns:c16="http://schemas.microsoft.com/office/drawing/2014/chart" uri="{C3380CC4-5D6E-409C-BE32-E72D297353CC}">
              <c16:uniqueId val="{00000000-DC5C-4798-93EF-9AFC42815174}"/>
            </c:ext>
          </c:extLst>
        </c:ser>
        <c:ser>
          <c:idx val="1"/>
          <c:order val="1"/>
          <c:tx>
            <c:strRef>
              <c:f>'[matricula por  región JESSI.xlsx]MATRICULA COBAO 2017-A (2)'!$K$82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(2)'!$B$83:$I$97</c:f>
              <c:strCache>
                <c:ptCount val="15"/>
                <c:pt idx="0">
                  <c:v>01 PUEBLO NUEVO</c:v>
                </c:pt>
                <c:pt idx="1">
                  <c:v>04 EL TULE</c:v>
                </c:pt>
                <c:pt idx="2">
                  <c:v>11 EJUTLA DE CRESPO</c:v>
                </c:pt>
                <c:pt idx="3">
                  <c:v>30 GUILÁ</c:v>
                </c:pt>
                <c:pt idx="4">
                  <c:v>32 CUILAPAM</c:v>
                </c:pt>
                <c:pt idx="5">
                  <c:v>34 SAN ANTONINO</c:v>
                </c:pt>
                <c:pt idx="6">
                  <c:v>39 NAZARENO</c:v>
                </c:pt>
                <c:pt idx="7">
                  <c:v>42 HUITZO</c:v>
                </c:pt>
                <c:pt idx="8">
                  <c:v>44 SAN ANTONIO DE LA CAL</c:v>
                </c:pt>
                <c:pt idx="9">
                  <c:v>46 TLACOLULA</c:v>
                </c:pt>
                <c:pt idx="10">
                  <c:v>61 SAN BARTOLO</c:v>
                </c:pt>
                <c:pt idx="11">
                  <c:v>65 SAN PEDRO MARTÍR</c:v>
                </c:pt>
                <c:pt idx="12">
                  <c:v>CEA'03 EL TULE</c:v>
                </c:pt>
                <c:pt idx="13">
                  <c:v>CEA'08 PUEBLO NUEVO</c:v>
                </c:pt>
                <c:pt idx="14">
                  <c:v>CEA'13 REYES ETLA</c:v>
                </c:pt>
              </c:strCache>
            </c:strRef>
          </c:cat>
          <c:val>
            <c:numRef>
              <c:f>'[matricula por  región JESSI.xlsx]MATRICULA COBAO 2017-A (2)'!$K$83:$K$97</c:f>
            </c:numRef>
          </c:val>
          <c:extLst>
            <c:ext xmlns:c16="http://schemas.microsoft.com/office/drawing/2014/chart" uri="{C3380CC4-5D6E-409C-BE32-E72D297353CC}">
              <c16:uniqueId val="{00000001-DC5C-4798-93EF-9AFC42815174}"/>
            </c:ext>
          </c:extLst>
        </c:ser>
        <c:ser>
          <c:idx val="2"/>
          <c:order val="2"/>
          <c:tx>
            <c:strRef>
              <c:f>'[matricula por  región JESSI.xlsx]MATRICULA COBAO 2017-A (2)'!$L$82</c:f>
              <c:strCache>
                <c:ptCount val="1"/>
                <c:pt idx="0">
                  <c:v>ALUMNOS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DC5C-4798-93EF-9AFC4281517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C5C-4798-93EF-9AFC4281517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DC5C-4798-93EF-9AFC4281517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C5C-4798-93EF-9AFC4281517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C5C-4798-93EF-9AFC4281517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C5C-4798-93EF-9AFC42815174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C5C-4798-93EF-9AFC4281517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C5C-4798-93EF-9AFC4281517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C5C-4798-93EF-9AFC42815174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C5C-4798-93EF-9AFC42815174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C5C-4798-93EF-9AFC4281517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C5C-4798-93EF-9AFC42815174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C5C-4798-93EF-9AFC42815174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C5C-4798-93EF-9AFC428151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Univia Pro Light" panose="000004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'[matricula por  región JESSI.xlsx]MATRICULA COBAO 2017-A (2)'!$B$83:$I$97</c:f>
              <c:strCache>
                <c:ptCount val="15"/>
                <c:pt idx="0">
                  <c:v>01 PUEBLO NUEVO</c:v>
                </c:pt>
                <c:pt idx="1">
                  <c:v>04 EL TULE</c:v>
                </c:pt>
                <c:pt idx="2">
                  <c:v>11 EJUTLA DE CRESPO</c:v>
                </c:pt>
                <c:pt idx="3">
                  <c:v>30 GUILÁ</c:v>
                </c:pt>
                <c:pt idx="4">
                  <c:v>32 CUILAPAM</c:v>
                </c:pt>
                <c:pt idx="5">
                  <c:v>34 SAN ANTONINO</c:v>
                </c:pt>
                <c:pt idx="6">
                  <c:v>39 NAZARENO</c:v>
                </c:pt>
                <c:pt idx="7">
                  <c:v>42 HUITZO</c:v>
                </c:pt>
                <c:pt idx="8">
                  <c:v>44 SAN ANTONIO DE LA CAL</c:v>
                </c:pt>
                <c:pt idx="9">
                  <c:v>46 TLACOLULA</c:v>
                </c:pt>
                <c:pt idx="10">
                  <c:v>61 SAN BARTOLO</c:v>
                </c:pt>
                <c:pt idx="11">
                  <c:v>65 SAN PEDRO MARTÍR</c:v>
                </c:pt>
                <c:pt idx="12">
                  <c:v>CEA'03 EL TULE</c:v>
                </c:pt>
                <c:pt idx="13">
                  <c:v>CEA'08 PUEBLO NUEVO</c:v>
                </c:pt>
                <c:pt idx="14">
                  <c:v>CEA'13 REYES ETLA</c:v>
                </c:pt>
              </c:strCache>
            </c:strRef>
          </c:cat>
          <c:val>
            <c:numRef>
              <c:f>'[matricula por  región JESSI.xlsx]MATRICULA COBAO 2017-A (2)'!$L$83:$L$97</c:f>
              <c:numCache>
                <c:formatCode>General</c:formatCode>
                <c:ptCount val="15"/>
                <c:pt idx="0">
                  <c:v>2543</c:v>
                </c:pt>
                <c:pt idx="1">
                  <c:v>1735</c:v>
                </c:pt>
                <c:pt idx="2">
                  <c:v>684</c:v>
                </c:pt>
                <c:pt idx="3">
                  <c:v>286</c:v>
                </c:pt>
                <c:pt idx="4">
                  <c:v>1219</c:v>
                </c:pt>
                <c:pt idx="5">
                  <c:v>805</c:v>
                </c:pt>
                <c:pt idx="6">
                  <c:v>829</c:v>
                </c:pt>
                <c:pt idx="7">
                  <c:v>737</c:v>
                </c:pt>
                <c:pt idx="8">
                  <c:v>744</c:v>
                </c:pt>
                <c:pt idx="9">
                  <c:v>568</c:v>
                </c:pt>
                <c:pt idx="10">
                  <c:v>710</c:v>
                </c:pt>
                <c:pt idx="11">
                  <c:v>217</c:v>
                </c:pt>
                <c:pt idx="12">
                  <c:v>211</c:v>
                </c:pt>
                <c:pt idx="13">
                  <c:v>550</c:v>
                </c:pt>
                <c:pt idx="14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5C-4798-93EF-9AFC428151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2596392"/>
        <c:axId val="532590160"/>
      </c:barChart>
      <c:catAx>
        <c:axId val="532596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2590160"/>
        <c:crosses val="autoZero"/>
        <c:auto val="1"/>
        <c:lblAlgn val="ctr"/>
        <c:lblOffset val="100"/>
        <c:noMultiLvlLbl val="0"/>
      </c:catAx>
      <c:valAx>
        <c:axId val="532590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Univia Pro Light" panose="00000400000000000000" pitchFamily="50" charset="0"/>
                <a:ea typeface="+mn-ea"/>
                <a:cs typeface="+mn-cs"/>
              </a:defRPr>
            </a:pPr>
            <a:endParaRPr lang="es-MX"/>
          </a:p>
        </c:txPr>
        <c:crossAx val="532596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Univia Pro Light" panose="00000400000000000000" pitchFamily="50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Univia Pro Light" panose="00000400000000000000" pitchFamily="50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429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247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20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57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43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68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80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489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3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685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29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39DB4-1CC3-4812-884A-D7D34050393B}" type="datetimeFigureOut">
              <a:rPr lang="es-MX" smtClean="0"/>
              <a:t>04/05/2017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E5A-2A10-4259-A759-1BEEAB6B3B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09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62" y="53663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18951" y="1650692"/>
            <a:ext cx="6477987" cy="152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MX" sz="3200" dirty="0">
                <a:latin typeface="Univia Pro Book" panose="00000500000000000000" pitchFamily="50" charset="0"/>
              </a:rPr>
              <a:t> </a:t>
            </a:r>
          </a:p>
          <a:p>
            <a:r>
              <a:rPr lang="es-MX" sz="3200" b="1" dirty="0">
                <a:latin typeface="Univia Pro Book" panose="00000500000000000000" pitchFamily="50" charset="0"/>
              </a:rPr>
              <a:t>MATRICULA POR REGIÓN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32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Univia Pro Book" panose="00000500000000000000" pitchFamily="50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029" y="2703739"/>
            <a:ext cx="4458028" cy="243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4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413177"/>
              </p:ext>
            </p:extLst>
          </p:nvPr>
        </p:nvGraphicFramePr>
        <p:xfrm>
          <a:off x="735340" y="4483036"/>
          <a:ext cx="3965055" cy="195932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987406">
                  <a:extLst>
                    <a:ext uri="{9D8B030D-6E8A-4147-A177-3AD203B41FA5}">
                      <a16:colId xmlns:a16="http://schemas.microsoft.com/office/drawing/2014/main" val="3914694409"/>
                    </a:ext>
                  </a:extLst>
                </a:gridCol>
                <a:gridCol w="814312">
                  <a:extLst>
                    <a:ext uri="{9D8B030D-6E8A-4147-A177-3AD203B41FA5}">
                      <a16:colId xmlns:a16="http://schemas.microsoft.com/office/drawing/2014/main" val="3002331628"/>
                    </a:ext>
                  </a:extLst>
                </a:gridCol>
                <a:gridCol w="802888">
                  <a:extLst>
                    <a:ext uri="{9D8B030D-6E8A-4147-A177-3AD203B41FA5}">
                      <a16:colId xmlns:a16="http://schemas.microsoft.com/office/drawing/2014/main" val="3043154163"/>
                    </a:ext>
                  </a:extLst>
                </a:gridCol>
                <a:gridCol w="743320">
                  <a:extLst>
                    <a:ext uri="{9D8B030D-6E8A-4147-A177-3AD203B41FA5}">
                      <a16:colId xmlns:a16="http://schemas.microsoft.com/office/drawing/2014/main" val="1511173177"/>
                    </a:ext>
                  </a:extLst>
                </a:gridCol>
                <a:gridCol w="617129">
                  <a:extLst>
                    <a:ext uri="{9D8B030D-6E8A-4147-A177-3AD203B41FA5}">
                      <a16:colId xmlns:a16="http://schemas.microsoft.com/office/drawing/2014/main" val="2641408048"/>
                    </a:ext>
                  </a:extLst>
                </a:gridCol>
              </a:tblGrid>
              <a:tr h="462528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/>
                          <a:latin typeface="Univia Pro Light" panose="00000400000000000000" pitchFamily="50" charset="0"/>
                        </a:rPr>
                        <a:t>REGIÓN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20723784"/>
                  </a:ext>
                </a:extLst>
              </a:tr>
              <a:tr h="27751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Univia Pro Light" panose="00000400000000000000" pitchFamily="50" charset="0"/>
                        </a:rPr>
                        <a:t>M   A   T   R     Í   C   U   L   A       P O R        </a:t>
                      </a:r>
                      <a:r>
                        <a:rPr lang="pt-BR" sz="1100" u="none" strike="noStrike" dirty="0" err="1">
                          <a:effectLst/>
                          <a:latin typeface="Univia Pro Light" panose="00000400000000000000" pitchFamily="50" charset="0"/>
                        </a:rPr>
                        <a:t>R</a:t>
                      </a:r>
                      <a:r>
                        <a:rPr lang="pt-BR" sz="1100" u="none" strike="noStrike" dirty="0">
                          <a:effectLst/>
                          <a:latin typeface="Univia Pro Light" panose="00000400000000000000" pitchFamily="50" charset="0"/>
                        </a:rPr>
                        <a:t>   E   G    I    Ó   N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52962"/>
                  </a:ext>
                </a:extLst>
              </a:tr>
              <a:tr h="448296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13 HUAUTLA DE JIMÉNEZ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CAÑADA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301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352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653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76120415"/>
                  </a:ext>
                </a:extLst>
              </a:tr>
              <a:tr h="448296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45 TEOTITLÁN DE FLORES MAGÓN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CAÑADA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110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111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221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084575719"/>
                  </a:ext>
                </a:extLst>
              </a:tr>
              <a:tr h="25854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411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Univia Pro Light" panose="00000400000000000000" pitchFamily="50" charset="0"/>
                        </a:rPr>
                        <a:t>463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  <a:latin typeface="Univia Pro Light" panose="00000400000000000000" pitchFamily="50" charset="0"/>
                        </a:rPr>
                        <a:t>874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06227881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0B873F6-0D35-4188-B433-AA15CA0A74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3690140"/>
              </p:ext>
            </p:extLst>
          </p:nvPr>
        </p:nvGraphicFramePr>
        <p:xfrm>
          <a:off x="5049644" y="1953490"/>
          <a:ext cx="6879120" cy="4488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38652" y="2599151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62754" y="2626012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1600148" y="3679746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3165711" y="2956572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3504307" y="3804092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463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600148" y="3804092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411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220404" y="2075313"/>
            <a:ext cx="4677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874 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CAÑADA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7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47664" y="3689030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69396" y="3689030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3314787" y="4891029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4901848" y="4167855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5148331" y="5042003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3,145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810521" y="5042003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3,104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475857" y="2473821"/>
            <a:ext cx="2723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6,249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COSTA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B4AFF58B-F356-477B-BE84-ABCA827A45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70008"/>
              </p:ext>
            </p:extLst>
          </p:nvPr>
        </p:nvGraphicFramePr>
        <p:xfrm>
          <a:off x="6486141" y="1672683"/>
          <a:ext cx="5640087" cy="498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75397"/>
              </p:ext>
            </p:extLst>
          </p:nvPr>
        </p:nvGraphicFramePr>
        <p:xfrm>
          <a:off x="220404" y="1538868"/>
          <a:ext cx="3182209" cy="5200262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086193">
                  <a:extLst>
                    <a:ext uri="{9D8B030D-6E8A-4147-A177-3AD203B41FA5}">
                      <a16:colId xmlns:a16="http://schemas.microsoft.com/office/drawing/2014/main" val="1970664679"/>
                    </a:ext>
                  </a:extLst>
                </a:gridCol>
                <a:gridCol w="738272">
                  <a:extLst>
                    <a:ext uri="{9D8B030D-6E8A-4147-A177-3AD203B41FA5}">
                      <a16:colId xmlns:a16="http://schemas.microsoft.com/office/drawing/2014/main" val="1151563864"/>
                    </a:ext>
                  </a:extLst>
                </a:gridCol>
                <a:gridCol w="678872">
                  <a:extLst>
                    <a:ext uri="{9D8B030D-6E8A-4147-A177-3AD203B41FA5}">
                      <a16:colId xmlns:a16="http://schemas.microsoft.com/office/drawing/2014/main" val="1941676552"/>
                    </a:ext>
                  </a:extLst>
                </a:gridCol>
                <a:gridCol w="678872">
                  <a:extLst>
                    <a:ext uri="{9D8B030D-6E8A-4147-A177-3AD203B41FA5}">
                      <a16:colId xmlns:a16="http://schemas.microsoft.com/office/drawing/2014/main" val="199532128"/>
                    </a:ext>
                  </a:extLst>
                </a:gridCol>
              </a:tblGrid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598851916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03 PINOTEPA NACIONAL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545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607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1152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3081688719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22 HUATULCO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346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413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759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3398765246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24 POCHUTLA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220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473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618948462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 RÍO GRANDE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238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889895659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 JUQUILA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718345891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33 LOXICHA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224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186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533364351"/>
                  </a:ext>
                </a:extLst>
              </a:tr>
              <a:tr h="24080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36 COLOTEPEC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80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1725032593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 BAJOS DE CHILA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324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308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632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1562203145"/>
                  </a:ext>
                </a:extLst>
              </a:tr>
              <a:tr h="24080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48 HUAXPALTEPEC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265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486465982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52 PINOTEPA DE DON LUIS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3698920256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53 SAN PEDRO MIXTEPEC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3107634210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u="none" strike="noStrike">
                          <a:effectLst/>
                          <a:latin typeface="Univia Pro Light" panose="00000400000000000000" pitchFamily="50" charset="0"/>
                        </a:rPr>
                        <a:t>55 SAN JOSÉ DEL PROGRESO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149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162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967852558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57 LO DE SOTO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788101998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62 HUAZOLOTITLÁN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98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198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027625980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66 PUERTO ESCONDIDO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274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570136436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68 MECHOACÁN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800624548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CEA'02 PINOTEPA NACIONAL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145726313"/>
                  </a:ext>
                </a:extLst>
              </a:tr>
              <a:tr h="23411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CEA'12 HUATULCO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534319817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CEA'14 PUERTO ESCONDIDO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2166414943"/>
                  </a:ext>
                </a:extLst>
              </a:tr>
              <a:tr h="145820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  <a:latin typeface="Univia Pro Light" panose="00000400000000000000" pitchFamily="50" charset="0"/>
                        </a:rPr>
                        <a:t>T O T A L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3104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3145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6249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5800" marR="5800" marT="5800" marB="27841" anchor="b"/>
                </a:tc>
                <a:extLst>
                  <a:ext uri="{0D108BD9-81ED-4DB2-BD59-A6C34878D82A}">
                    <a16:rowId xmlns:a16="http://schemas.microsoft.com/office/drawing/2014/main" val="111872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802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50534" y="3561770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67678" y="3570203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3026126" y="4577824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4608467" y="3854650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4809231" y="4610920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3,512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233621" y="4610920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3,489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503664" y="2290094"/>
            <a:ext cx="2377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7,001 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ISTMO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B6B92ADC-2BF5-474D-967D-ADFD44B739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123898"/>
              </p:ext>
            </p:extLst>
          </p:nvPr>
        </p:nvGraphicFramePr>
        <p:xfrm>
          <a:off x="6100606" y="1863909"/>
          <a:ext cx="6076097" cy="4744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865807"/>
              </p:ext>
            </p:extLst>
          </p:nvPr>
        </p:nvGraphicFramePr>
        <p:xfrm>
          <a:off x="100854" y="1672683"/>
          <a:ext cx="2880669" cy="476438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983268">
                  <a:extLst>
                    <a:ext uri="{9D8B030D-6E8A-4147-A177-3AD203B41FA5}">
                      <a16:colId xmlns:a16="http://schemas.microsoft.com/office/drawing/2014/main" val="3724027566"/>
                    </a:ext>
                  </a:extLst>
                </a:gridCol>
                <a:gridCol w="668315">
                  <a:extLst>
                    <a:ext uri="{9D8B030D-6E8A-4147-A177-3AD203B41FA5}">
                      <a16:colId xmlns:a16="http://schemas.microsoft.com/office/drawing/2014/main" val="828962213"/>
                    </a:ext>
                  </a:extLst>
                </a:gridCol>
                <a:gridCol w="614543">
                  <a:extLst>
                    <a:ext uri="{9D8B030D-6E8A-4147-A177-3AD203B41FA5}">
                      <a16:colId xmlns:a16="http://schemas.microsoft.com/office/drawing/2014/main" val="1036218717"/>
                    </a:ext>
                  </a:extLst>
                </a:gridCol>
                <a:gridCol w="614543">
                  <a:extLst>
                    <a:ext uri="{9D8B030D-6E8A-4147-A177-3AD203B41FA5}">
                      <a16:colId xmlns:a16="http://schemas.microsoft.com/office/drawing/2014/main" val="3786591878"/>
                    </a:ext>
                  </a:extLst>
                </a:gridCol>
              </a:tblGrid>
              <a:tr h="267403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1379386172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02 ESPINAL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593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1244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3485140"/>
                  </a:ext>
                </a:extLst>
              </a:tr>
              <a:tr h="25917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05 MATÍAS ROMERO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430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499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929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534266305"/>
                  </a:ext>
                </a:extLst>
              </a:tr>
              <a:tr h="23997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09 TAPANATEPEC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215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226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441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1947886648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 UNIÓN HIDALGO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379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695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34963675"/>
                  </a:ext>
                </a:extLst>
              </a:tr>
              <a:tr h="26246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19 TOLOSA ESTACIÓN DONAJÍ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288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1459910419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20 NILTEPEC 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118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735246580"/>
                  </a:ext>
                </a:extLst>
              </a:tr>
              <a:tr h="23997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23 IXHUATÁN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163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165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328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639147722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29 GUICHICOVI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153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1015334415"/>
                  </a:ext>
                </a:extLst>
              </a:tr>
              <a:tr h="35653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35 JALAPA DEL MARQUÉS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279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270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549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712877439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56 IXTEPEC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189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819975696"/>
                  </a:ext>
                </a:extLst>
              </a:tr>
              <a:tr h="26246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58 REFORMA DE PINEDA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331028485"/>
                  </a:ext>
                </a:extLst>
              </a:tr>
              <a:tr h="25917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60 SAN BLAS ATEMPA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283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328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611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98461735"/>
                  </a:ext>
                </a:extLst>
              </a:tr>
              <a:tr h="23997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63 JUCHITÁN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177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264963337"/>
                  </a:ext>
                </a:extLst>
              </a:tr>
              <a:tr h="23997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CEA'05 JUCHITÁN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3635858349"/>
                  </a:ext>
                </a:extLst>
              </a:tr>
              <a:tr h="26246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CEA'07 MATÍAS ROMERO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3736401672"/>
                  </a:ext>
                </a:extLst>
              </a:tr>
              <a:tr h="25917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CEA'09 TEHUANTEPEC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164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3840371808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CEA'10 CD IXTEPEC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2655933676"/>
                  </a:ext>
                </a:extLst>
              </a:tr>
              <a:tr h="25917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CEA'11 SALINA CRUZ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216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665684704"/>
                  </a:ext>
                </a:extLst>
              </a:tr>
              <a:tr h="1511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  <a:latin typeface="Univia Pro Light" panose="00000400000000000000" pitchFamily="50" charset="0"/>
                        </a:rPr>
                        <a:t>T O T A 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3489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3512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7001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6569" marR="6569" marT="6569" marB="31531" anchor="b"/>
                </a:tc>
                <a:extLst>
                  <a:ext uri="{0D108BD9-81ED-4DB2-BD59-A6C34878D82A}">
                    <a16:rowId xmlns:a16="http://schemas.microsoft.com/office/drawing/2014/main" val="154127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57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47183" y="3691595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69396" y="3676695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3391195" y="4796746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4918206" y="4073572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5160824" y="4796903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2,346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676434" y="4798621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2005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695837" y="2659274"/>
            <a:ext cx="24447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4,351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MIXTECA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CDABF63-927D-4E46-A82F-59D003076D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709758"/>
              </p:ext>
            </p:extLst>
          </p:nvPr>
        </p:nvGraphicFramePr>
        <p:xfrm>
          <a:off x="6438265" y="1936100"/>
          <a:ext cx="5808809" cy="4470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182508"/>
              </p:ext>
            </p:extLst>
          </p:nvPr>
        </p:nvGraphicFramePr>
        <p:xfrm>
          <a:off x="121437" y="1833864"/>
          <a:ext cx="3269758" cy="492203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116077">
                  <a:extLst>
                    <a:ext uri="{9D8B030D-6E8A-4147-A177-3AD203B41FA5}">
                      <a16:colId xmlns:a16="http://schemas.microsoft.com/office/drawing/2014/main" val="4179886288"/>
                    </a:ext>
                  </a:extLst>
                </a:gridCol>
                <a:gridCol w="758583">
                  <a:extLst>
                    <a:ext uri="{9D8B030D-6E8A-4147-A177-3AD203B41FA5}">
                      <a16:colId xmlns:a16="http://schemas.microsoft.com/office/drawing/2014/main" val="1331887268"/>
                    </a:ext>
                  </a:extLst>
                </a:gridCol>
                <a:gridCol w="697549">
                  <a:extLst>
                    <a:ext uri="{9D8B030D-6E8A-4147-A177-3AD203B41FA5}">
                      <a16:colId xmlns:a16="http://schemas.microsoft.com/office/drawing/2014/main" val="1953075483"/>
                    </a:ext>
                  </a:extLst>
                </a:gridCol>
                <a:gridCol w="697549">
                  <a:extLst>
                    <a:ext uri="{9D8B030D-6E8A-4147-A177-3AD203B41FA5}">
                      <a16:colId xmlns:a16="http://schemas.microsoft.com/office/drawing/2014/main" val="769756908"/>
                    </a:ext>
                  </a:extLst>
                </a:gridCol>
              </a:tblGrid>
              <a:tr h="340357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105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105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1" u="none" strike="noStrike" dirty="0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105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05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2080490994"/>
                  </a:ext>
                </a:extLst>
              </a:tr>
              <a:tr h="32988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08 HUAJUAPAN DE LEÓN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482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565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1047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3889195615"/>
                  </a:ext>
                </a:extLst>
              </a:tr>
              <a:tr h="190251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10 SILACAYOAPAN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87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178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2509565587"/>
                  </a:ext>
                </a:extLst>
              </a:tr>
              <a:tr h="3054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12 NOCHIXTLÁN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324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377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701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1266735659"/>
                  </a:ext>
                </a:extLst>
              </a:tr>
              <a:tr h="32988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14 MARISCALA DE JUÁREZ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1984623572"/>
                  </a:ext>
                </a:extLst>
              </a:tr>
              <a:tr h="32988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17 CHALCATONGO DE HIDALGO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132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314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541493136"/>
                  </a:ext>
                </a:extLst>
              </a:tr>
              <a:tr h="314176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 CHAZUMBA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2263190909"/>
                  </a:ext>
                </a:extLst>
              </a:tr>
              <a:tr h="3054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 JUXTLAHUACA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172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226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398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3271712749"/>
                  </a:ext>
                </a:extLst>
              </a:tr>
              <a:tr h="3054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38 TLAXIACO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160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376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2812752320"/>
                  </a:ext>
                </a:extLst>
              </a:tr>
              <a:tr h="3054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49 TEPOSCOLULA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124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143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85271306"/>
                  </a:ext>
                </a:extLst>
              </a:tr>
              <a:tr h="32988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50 SANTIAGO YOSONDUA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78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81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159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923883795"/>
                  </a:ext>
                </a:extLst>
              </a:tr>
              <a:tr h="3054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67 EL RASTROJO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130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249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2482157062"/>
                  </a:ext>
                </a:extLst>
              </a:tr>
              <a:tr h="46951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CEA'01 HUAJUAPAN DE LEÓN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125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143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188380980"/>
                  </a:ext>
                </a:extLst>
              </a:tr>
              <a:tr h="19025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>
                          <a:effectLst/>
                          <a:latin typeface="Univia Pro Light" panose="00000400000000000000" pitchFamily="50" charset="0"/>
                        </a:rPr>
                        <a:t>T O T A L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2005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2346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4351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8727" marR="8727" marT="8727" marB="41890" anchor="b"/>
                </a:tc>
                <a:extLst>
                  <a:ext uri="{0D108BD9-81ED-4DB2-BD59-A6C34878D82A}">
                    <a16:rowId xmlns:a16="http://schemas.microsoft.com/office/drawing/2014/main" val="1789006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05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54451" y="3813810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27726" y="3813810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4364226" y="4877175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6104853" y="4154001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6312821" y="5088606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2,137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700395" y="5076208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1,824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220404" y="2075313"/>
            <a:ext cx="4677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3,961 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PAPALOAPAN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154517"/>
              </p:ext>
            </p:extLst>
          </p:nvPr>
        </p:nvGraphicFramePr>
        <p:xfrm>
          <a:off x="367107" y="2716539"/>
          <a:ext cx="3766873" cy="327352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285759">
                  <a:extLst>
                    <a:ext uri="{9D8B030D-6E8A-4147-A177-3AD203B41FA5}">
                      <a16:colId xmlns:a16="http://schemas.microsoft.com/office/drawing/2014/main" val="971704228"/>
                    </a:ext>
                  </a:extLst>
                </a:gridCol>
                <a:gridCol w="873914">
                  <a:extLst>
                    <a:ext uri="{9D8B030D-6E8A-4147-A177-3AD203B41FA5}">
                      <a16:colId xmlns:a16="http://schemas.microsoft.com/office/drawing/2014/main" val="3308019882"/>
                    </a:ext>
                  </a:extLst>
                </a:gridCol>
                <a:gridCol w="803600">
                  <a:extLst>
                    <a:ext uri="{9D8B030D-6E8A-4147-A177-3AD203B41FA5}">
                      <a16:colId xmlns:a16="http://schemas.microsoft.com/office/drawing/2014/main" val="1846124899"/>
                    </a:ext>
                  </a:extLst>
                </a:gridCol>
                <a:gridCol w="803600">
                  <a:extLst>
                    <a:ext uri="{9D8B030D-6E8A-4147-A177-3AD203B41FA5}">
                      <a16:colId xmlns:a16="http://schemas.microsoft.com/office/drawing/2014/main" val="888155924"/>
                    </a:ext>
                  </a:extLst>
                </a:gridCol>
              </a:tblGrid>
              <a:tr h="414773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 dirty="0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18083056"/>
                  </a:ext>
                </a:extLst>
              </a:tr>
              <a:tr h="372233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07 TUXTEPEC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576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794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1370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94200712"/>
                  </a:ext>
                </a:extLst>
              </a:tr>
              <a:tr h="402011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16 ESTACIÓN VICENTE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255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519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68858655"/>
                  </a:ext>
                </a:extLst>
              </a:tr>
              <a:tr h="231848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 OJITLÁN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369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15600227"/>
                  </a:ext>
                </a:extLst>
              </a:tr>
              <a:tr h="382868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28 JALAPA DE DÍAZ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235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504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95520370"/>
                  </a:ext>
                </a:extLst>
              </a:tr>
              <a:tr h="231848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47 LOMA BONITA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152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364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28119124"/>
                  </a:ext>
                </a:extLst>
              </a:tr>
              <a:tr h="402011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51 SAN MIGUEL SOYALTEPEC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232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46515440"/>
                  </a:ext>
                </a:extLst>
              </a:tr>
              <a:tr h="231848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54 CHILTEPEC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79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103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336935858"/>
                  </a:ext>
                </a:extLst>
              </a:tr>
              <a:tr h="372233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CEA'04 TUXTEPEC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207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421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59443834"/>
                  </a:ext>
                </a:extLst>
              </a:tr>
              <a:tr h="2318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>
                          <a:effectLst/>
                          <a:latin typeface="Univia Pro Light" panose="00000400000000000000" pitchFamily="50" charset="0"/>
                        </a:rPr>
                        <a:t>T O T A L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1824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2137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3961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06575482"/>
                  </a:ext>
                </a:extLst>
              </a:tr>
            </a:tbl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FFBC351B-9735-42B1-A61B-B1697CE009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17855"/>
              </p:ext>
            </p:extLst>
          </p:nvPr>
        </p:nvGraphicFramePr>
        <p:xfrm>
          <a:off x="7076860" y="1832280"/>
          <a:ext cx="5167359" cy="382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202923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8652" y="2599151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62754" y="2626012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1600148" y="3679746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3165711" y="2956572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3504307" y="3804092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409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600148" y="3804092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328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220404" y="2075313"/>
            <a:ext cx="4677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737 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56812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SIERRA NORTE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F067447F-8E24-48BD-B3FF-1FACE25FB1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063232"/>
              </p:ext>
            </p:extLst>
          </p:nvPr>
        </p:nvGraphicFramePr>
        <p:xfrm>
          <a:off x="6239621" y="1992551"/>
          <a:ext cx="5448093" cy="395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071093"/>
              </p:ext>
            </p:extLst>
          </p:nvPr>
        </p:nvGraphicFramePr>
        <p:xfrm>
          <a:off x="906410" y="4395384"/>
          <a:ext cx="3568700" cy="181546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218116">
                  <a:extLst>
                    <a:ext uri="{9D8B030D-6E8A-4147-A177-3AD203B41FA5}">
                      <a16:colId xmlns:a16="http://schemas.microsoft.com/office/drawing/2014/main" val="1604376588"/>
                    </a:ext>
                  </a:extLst>
                </a:gridCol>
                <a:gridCol w="827938">
                  <a:extLst>
                    <a:ext uri="{9D8B030D-6E8A-4147-A177-3AD203B41FA5}">
                      <a16:colId xmlns:a16="http://schemas.microsoft.com/office/drawing/2014/main" val="4266382397"/>
                    </a:ext>
                  </a:extLst>
                </a:gridCol>
                <a:gridCol w="761323">
                  <a:extLst>
                    <a:ext uri="{9D8B030D-6E8A-4147-A177-3AD203B41FA5}">
                      <a16:colId xmlns:a16="http://schemas.microsoft.com/office/drawing/2014/main" val="2875644147"/>
                    </a:ext>
                  </a:extLst>
                </a:gridCol>
                <a:gridCol w="761323">
                  <a:extLst>
                    <a:ext uri="{9D8B030D-6E8A-4147-A177-3AD203B41FA5}">
                      <a16:colId xmlns:a16="http://schemas.microsoft.com/office/drawing/2014/main" val="318143518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0416658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37 TAMAZULAPAN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122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150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272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33258716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41 TOTONTEPEC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80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171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0451213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59 EL PORVENIR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89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154320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64 XIACUÍ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86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205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9532208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328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409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737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29527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94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2422" y="4603110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02627" y="4584370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3572046" y="5686453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5144990" y="4963279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5573419" y="5686454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2,346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850706" y="5686453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2005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789104" y="2937542"/>
            <a:ext cx="3106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1,994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4677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SIERRA SUR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5AC17047-4A26-4B3B-A2ED-E3D557D2C6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474791"/>
              </p:ext>
            </p:extLst>
          </p:nvPr>
        </p:nvGraphicFramePr>
        <p:xfrm>
          <a:off x="7330007" y="23199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449874"/>
              </p:ext>
            </p:extLst>
          </p:nvPr>
        </p:nvGraphicFramePr>
        <p:xfrm>
          <a:off x="220404" y="2057105"/>
          <a:ext cx="3568700" cy="163449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218116">
                  <a:extLst>
                    <a:ext uri="{9D8B030D-6E8A-4147-A177-3AD203B41FA5}">
                      <a16:colId xmlns:a16="http://schemas.microsoft.com/office/drawing/2014/main" val="1513866334"/>
                    </a:ext>
                  </a:extLst>
                </a:gridCol>
                <a:gridCol w="827938">
                  <a:extLst>
                    <a:ext uri="{9D8B030D-6E8A-4147-A177-3AD203B41FA5}">
                      <a16:colId xmlns:a16="http://schemas.microsoft.com/office/drawing/2014/main" val="2447374545"/>
                    </a:ext>
                  </a:extLst>
                </a:gridCol>
                <a:gridCol w="761323">
                  <a:extLst>
                    <a:ext uri="{9D8B030D-6E8A-4147-A177-3AD203B41FA5}">
                      <a16:colId xmlns:a16="http://schemas.microsoft.com/office/drawing/2014/main" val="2499900817"/>
                    </a:ext>
                  </a:extLst>
                </a:gridCol>
                <a:gridCol w="761323">
                  <a:extLst>
                    <a:ext uri="{9D8B030D-6E8A-4147-A177-3AD203B41FA5}">
                      <a16:colId xmlns:a16="http://schemas.microsoft.com/office/drawing/2014/main" val="196775341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3040967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06 PUTLA DE GUERRERO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442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463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905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2775378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27 MIAHUTLÁN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366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463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829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83412422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43 AMUZGOS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116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144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260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1576218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>
                          <a:effectLst/>
                          <a:latin typeface="Univia Pro Light" panose="00000400000000000000" pitchFamily="50" charset="0"/>
                        </a:rPr>
                        <a:t>T O T A L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924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>
                          <a:effectLst/>
                          <a:latin typeface="Univia Pro Light" panose="00000400000000000000" pitchFamily="50" charset="0"/>
                        </a:rPr>
                        <a:t>1070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u="none" strike="noStrike" dirty="0">
                          <a:effectLst/>
                          <a:latin typeface="Univia Pro Light" panose="00000400000000000000" pitchFamily="50" charset="0"/>
                        </a:rPr>
                        <a:t>1994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0543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171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logo cob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04" y="409049"/>
            <a:ext cx="10059576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416" y="567397"/>
            <a:ext cx="6286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97188" y="28368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47183" y="3691595"/>
            <a:ext cx="382500" cy="9562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69396" y="3676695"/>
            <a:ext cx="373718" cy="957650"/>
          </a:xfrm>
          <a:prstGeom prst="rect">
            <a:avLst/>
          </a:prstGeom>
        </p:spPr>
      </p:pic>
      <p:cxnSp>
        <p:nvCxnSpPr>
          <p:cNvPr id="12" name="Conector recto 11"/>
          <p:cNvCxnSpPr>
            <a:cxnSpLocks/>
          </p:cNvCxnSpPr>
          <p:nvPr/>
        </p:nvCxnSpPr>
        <p:spPr>
          <a:xfrm flipH="1">
            <a:off x="3391195" y="4796746"/>
            <a:ext cx="3100247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cxnSpLocks/>
          </p:cNvCxnSpPr>
          <p:nvPr/>
        </p:nvCxnSpPr>
        <p:spPr>
          <a:xfrm flipV="1">
            <a:off x="4918206" y="4073572"/>
            <a:ext cx="0" cy="72317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5160824" y="4796903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F28A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6, 627</a:t>
            </a:r>
            <a:endParaRPr lang="es-ES" sz="2200" b="1" dirty="0">
              <a:solidFill>
                <a:srgbClr val="F28A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676434" y="4798621"/>
            <a:ext cx="10906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dirty="0">
                <a:solidFill>
                  <a:srgbClr val="4EC0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5,449</a:t>
            </a:r>
            <a:endParaRPr lang="es-ES" sz="2200" b="1" dirty="0">
              <a:solidFill>
                <a:srgbClr val="4EC0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695837" y="2659274"/>
            <a:ext cx="2778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u="none" strike="noStrike" dirty="0">
                <a:effectLst/>
                <a:latin typeface="Univia Pro Light" panose="00000400000000000000" pitchFamily="50" charset="0"/>
              </a:rPr>
              <a:t>EXISTE UNA MATRICULA DE 12, 076</a:t>
            </a:r>
            <a:endParaRPr lang="es-ES" b="1" dirty="0">
              <a:solidFill>
                <a:srgbClr val="F28A1B"/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04307" y="1351325"/>
            <a:ext cx="6467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none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Univia Pro Light" panose="00000400000000000000" pitchFamily="50" charset="0"/>
              </a:rPr>
              <a:t>REGIÓN VALLES CENTRALES</a:t>
            </a:r>
            <a:endParaRPr lang="es-ES" sz="2800" b="1" dirty="0">
              <a:solidFill>
                <a:schemeClr val="accent2">
                  <a:lumMod val="75000"/>
                </a:schemeClr>
              </a:solidFill>
              <a:latin typeface="Univia Pro Light" panose="00000400000000000000" pitchFamily="50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99234"/>
              </p:ext>
            </p:extLst>
          </p:nvPr>
        </p:nvGraphicFramePr>
        <p:xfrm>
          <a:off x="410567" y="1675843"/>
          <a:ext cx="2914376" cy="435133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994773">
                  <a:extLst>
                    <a:ext uri="{9D8B030D-6E8A-4147-A177-3AD203B41FA5}">
                      <a16:colId xmlns:a16="http://schemas.microsoft.com/office/drawing/2014/main" val="1605275786"/>
                    </a:ext>
                  </a:extLst>
                </a:gridCol>
                <a:gridCol w="676135">
                  <a:extLst>
                    <a:ext uri="{9D8B030D-6E8A-4147-A177-3AD203B41FA5}">
                      <a16:colId xmlns:a16="http://schemas.microsoft.com/office/drawing/2014/main" val="2856692963"/>
                    </a:ext>
                  </a:extLst>
                </a:gridCol>
                <a:gridCol w="621734">
                  <a:extLst>
                    <a:ext uri="{9D8B030D-6E8A-4147-A177-3AD203B41FA5}">
                      <a16:colId xmlns:a16="http://schemas.microsoft.com/office/drawing/2014/main" val="552079461"/>
                    </a:ext>
                  </a:extLst>
                </a:gridCol>
                <a:gridCol w="621734">
                  <a:extLst>
                    <a:ext uri="{9D8B030D-6E8A-4147-A177-3AD203B41FA5}">
                      <a16:colId xmlns:a16="http://schemas.microsoft.com/office/drawing/2014/main" val="774367344"/>
                    </a:ext>
                  </a:extLst>
                </a:gridCol>
              </a:tblGrid>
              <a:tr h="3033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PLANTEL/CEA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HOMBRES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MUJERES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u="none" strike="noStrike">
                          <a:effectLst/>
                          <a:latin typeface="Univia Pro Light" panose="00000400000000000000" pitchFamily="50" charset="0"/>
                        </a:rPr>
                        <a:t>TOTAL</a:t>
                      </a:r>
                      <a:endParaRPr lang="es-MX" sz="9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636252277"/>
                  </a:ext>
                </a:extLst>
              </a:tr>
              <a:tr h="16957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01 PUEBLO NUEVO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1097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1446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2543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485362147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04 EL TULE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749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986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1735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2070388659"/>
                  </a:ext>
                </a:extLst>
              </a:tr>
              <a:tr h="29403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11 EJUTLA DE CRESPO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334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350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684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525775162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30 GUILÁ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162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286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058423743"/>
                  </a:ext>
                </a:extLst>
              </a:tr>
              <a:tr h="28002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32 CUILAPAM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520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699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1219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3228585754"/>
                  </a:ext>
                </a:extLst>
              </a:tr>
              <a:tr h="28002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34 SAN ANTONINO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366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439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805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404024736"/>
                  </a:ext>
                </a:extLst>
              </a:tr>
              <a:tr h="16957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39 NAZARENO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420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829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177206582"/>
                  </a:ext>
                </a:extLst>
              </a:tr>
              <a:tr h="16957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42 HUITZO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352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385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737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4049346085"/>
                  </a:ext>
                </a:extLst>
              </a:tr>
              <a:tr h="29403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44 SAN ANTONIO DE LA CAL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335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744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2747715721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46 TLACOLULA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315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568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2101860809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61 SAN BARTOLO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306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404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710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998785074"/>
                  </a:ext>
                </a:extLst>
              </a:tr>
              <a:tr h="29403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65 SAN PEDRO MARTÍR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117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217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024098166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CEA'03 EL TULE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211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280603319"/>
                  </a:ext>
                </a:extLst>
              </a:tr>
              <a:tr h="29403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CEA'08 PUEBLO NUEVO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257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293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550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2508243738"/>
                  </a:ext>
                </a:extLst>
              </a:tr>
              <a:tr h="2722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CEA'13 REYES ETLA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105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133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238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181657586"/>
                  </a:ext>
                </a:extLst>
              </a:tr>
              <a:tr h="169573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  <a:latin typeface="Univia Pro Light" panose="00000400000000000000" pitchFamily="50" charset="0"/>
                        </a:rPr>
                        <a:t>T O T A 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5449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u="none" strike="noStrike">
                          <a:effectLst/>
                          <a:latin typeface="Univia Pro Light" panose="00000400000000000000" pitchFamily="50" charset="0"/>
                        </a:rPr>
                        <a:t>6627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u="none" strike="noStrike" dirty="0">
                          <a:effectLst/>
                          <a:latin typeface="Univia Pro Light" panose="00000400000000000000" pitchFamily="50" charset="0"/>
                        </a:rPr>
                        <a:t>12076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Univia Pro Light" panose="00000400000000000000" pitchFamily="50" charset="0"/>
                      </a:endParaRPr>
                    </a:p>
                  </a:txBody>
                  <a:tcPr marL="7779" marR="7779" marT="7779" marB="37337" anchor="b"/>
                </a:tc>
                <a:extLst>
                  <a:ext uri="{0D108BD9-81ED-4DB2-BD59-A6C34878D82A}">
                    <a16:rowId xmlns:a16="http://schemas.microsoft.com/office/drawing/2014/main" val="4210569894"/>
                  </a:ext>
                </a:extLst>
              </a:tr>
            </a:tbl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2D78C09B-0D00-45BB-9CF4-BBB2169521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3317993"/>
              </p:ext>
            </p:extLst>
          </p:nvPr>
        </p:nvGraphicFramePr>
        <p:xfrm>
          <a:off x="6394303" y="2230819"/>
          <a:ext cx="5948228" cy="3685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187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689</Words>
  <Application>Microsoft Office PowerPoint</Application>
  <PresentationFormat>Panorámica</PresentationFormat>
  <Paragraphs>434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Univia Pro Book</vt:lpstr>
      <vt:lpstr>Univia Pro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Normatividad</dc:creator>
  <cp:lastModifiedBy>Normatividad</cp:lastModifiedBy>
  <cp:revision>10</cp:revision>
  <dcterms:created xsi:type="dcterms:W3CDTF">2017-05-04T18:34:14Z</dcterms:created>
  <dcterms:modified xsi:type="dcterms:W3CDTF">2017-05-04T20:15:55Z</dcterms:modified>
</cp:coreProperties>
</file>